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54"/>
  </p:notesMasterIdLst>
  <p:handoutMasterIdLst>
    <p:handoutMasterId r:id="rId55"/>
  </p:handoutMasterIdLst>
  <p:sldIdLst>
    <p:sldId id="256" r:id="rId3"/>
    <p:sldId id="298" r:id="rId4"/>
    <p:sldId id="302" r:id="rId5"/>
    <p:sldId id="321" r:id="rId6"/>
    <p:sldId id="303" r:id="rId7"/>
    <p:sldId id="307" r:id="rId8"/>
    <p:sldId id="322" r:id="rId9"/>
    <p:sldId id="323" r:id="rId10"/>
    <p:sldId id="306" r:id="rId11"/>
    <p:sldId id="257" r:id="rId12"/>
    <p:sldId id="258" r:id="rId13"/>
    <p:sldId id="259" r:id="rId14"/>
    <p:sldId id="260" r:id="rId15"/>
    <p:sldId id="261" r:id="rId16"/>
    <p:sldId id="262" r:id="rId17"/>
    <p:sldId id="304" r:id="rId18"/>
    <p:sldId id="263" r:id="rId19"/>
    <p:sldId id="264" r:id="rId20"/>
    <p:sldId id="305" r:id="rId21"/>
    <p:sldId id="281" r:id="rId22"/>
    <p:sldId id="282" r:id="rId23"/>
    <p:sldId id="283" r:id="rId24"/>
    <p:sldId id="320" r:id="rId25"/>
    <p:sldId id="318" r:id="rId26"/>
    <p:sldId id="285" r:id="rId27"/>
    <p:sldId id="286" r:id="rId28"/>
    <p:sldId id="266" r:id="rId29"/>
    <p:sldId id="287" r:id="rId30"/>
    <p:sldId id="288" r:id="rId31"/>
    <p:sldId id="308" r:id="rId32"/>
    <p:sldId id="289" r:id="rId33"/>
    <p:sldId id="267" r:id="rId34"/>
    <p:sldId id="268" r:id="rId35"/>
    <p:sldId id="317" r:id="rId36"/>
    <p:sldId id="269" r:id="rId37"/>
    <p:sldId id="270" r:id="rId38"/>
    <p:sldId id="271" r:id="rId39"/>
    <p:sldId id="272" r:id="rId40"/>
    <p:sldId id="273" r:id="rId41"/>
    <p:sldId id="274" r:id="rId42"/>
    <p:sldId id="275" r:id="rId43"/>
    <p:sldId id="276" r:id="rId44"/>
    <p:sldId id="277" r:id="rId45"/>
    <p:sldId id="278" r:id="rId46"/>
    <p:sldId id="294" r:id="rId47"/>
    <p:sldId id="293" r:id="rId48"/>
    <p:sldId id="309" r:id="rId49"/>
    <p:sldId id="315" r:id="rId50"/>
    <p:sldId id="316" r:id="rId51"/>
    <p:sldId id="314" r:id="rId52"/>
    <p:sldId id="291" r:id="rId53"/>
  </p:sldIdLst>
  <p:sldSz cx="13439775" cy="7559675"/>
  <p:notesSz cx="7559675" cy="10691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1859C"/>
    <a:srgbClr val="5698A9"/>
    <a:srgbClr val="358F84"/>
    <a:srgbClr val="42B0A3"/>
    <a:srgbClr val="6AC7BB"/>
    <a:srgbClr val="B1CD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78" autoAdjust="0"/>
    <p:restoredTop sz="93781" autoAdjust="0"/>
  </p:normalViewPr>
  <p:slideViewPr>
    <p:cSldViewPr snapToGrid="0">
      <p:cViewPr>
        <p:scale>
          <a:sx n="84" d="100"/>
          <a:sy n="84" d="100"/>
        </p:scale>
        <p:origin x="-259" y="-211"/>
      </p:cViewPr>
      <p:guideLst>
        <p:guide orient="horz" pos="2381"/>
        <p:guide pos="423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presProps" Target="pres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xmlns="" id="{843C217F-2286-4810-9C9F-91FD1E4D5D05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pl-PL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364389D2-6FE6-4CD7-8C20-A592F1559C10}"/>
              </a:ext>
            </a:extLst>
          </p:cNvPr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pl-PL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A0ED128C-C87D-4FD2-AF74-B31E48BE6DD8}"/>
              </a:ext>
            </a:extLst>
          </p:cNvPr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pl-PL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2DB88E50-C52E-409A-AD90-3E4E1040DC91}"/>
              </a:ext>
            </a:extLst>
          </p:cNvPr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anchorCtr="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378453F1-4F64-449B-94D3-D13A76BBB717}" type="slidenum">
              <a:t>‹#›</a:t>
            </a:fld>
            <a:endParaRPr lang="pl-PL" sz="1400" b="0" i="0" u="none" strike="noStrike" kern="1200" cap="none">
              <a:ln>
                <a:noFill/>
              </a:ln>
              <a:latin typeface="Liberation Sans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4302348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9F6F2CB0-8E86-4095-88BF-DE01DBAA68B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215900" y="812800"/>
            <a:ext cx="7126288" cy="4008438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9BBBD54D-9F40-4A04-8DB3-EEC18964CD80}"/>
              </a:ext>
            </a:extLst>
          </p:cNvPr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pl-PL"/>
          </a:p>
        </p:txBody>
      </p:sp>
      <p:sp>
        <p:nvSpPr>
          <p:cNvPr id="4" name="Symbol zastępczy nagłówka 3">
            <a:extLst>
              <a:ext uri="{FF2B5EF4-FFF2-40B4-BE49-F238E27FC236}">
                <a16:creationId xmlns:a16="http://schemas.microsoft.com/office/drawing/2014/main" xmlns="" id="{C9334EA1-F118-48E4-B161-CA1C5B35B899}"/>
              </a:ext>
            </a:extLst>
          </p:cNvPr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rtl="0" hangingPunct="0">
              <a:buNone/>
              <a:tabLst/>
              <a:defRPr lang="pl-PL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l-PL"/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86ED5A7B-D42A-424D-808D-163304D0AEE2}"/>
              </a:ext>
            </a:extLst>
          </p:cNvPr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Ctr="0">
            <a:noAutofit/>
          </a:bodyPr>
          <a:lstStyle>
            <a:lvl1pPr lvl="0" algn="r" rtl="0" hangingPunct="0">
              <a:buNone/>
              <a:tabLst/>
              <a:defRPr lang="pl-PL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44B809C8-FFE3-4EEF-975C-CF613D6289B8}"/>
              </a:ext>
            </a:extLst>
          </p:cNvPr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rtl="0" hangingPunct="0">
              <a:buNone/>
              <a:tabLst/>
              <a:defRPr lang="pl-PL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A21D658-8AB0-4A42-9C15-4BE500E604DC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 anchorCtr="0">
            <a:noAutofit/>
          </a:bodyPr>
          <a:lstStyle>
            <a:lvl1pPr lvl="0" algn="r" rtl="0" hangingPunct="0">
              <a:buNone/>
              <a:tabLst/>
              <a:defRPr lang="pl-PL" sz="1400" kern="1200">
                <a:latin typeface="Liberation Serif" pitchFamily="18"/>
                <a:ea typeface="Segoe UI" pitchFamily="2"/>
                <a:cs typeface="Tahoma" pitchFamily="2"/>
              </a:defRPr>
            </a:lvl1pPr>
          </a:lstStyle>
          <a:p>
            <a:pPr lvl="0"/>
            <a:fld id="{CF4E7C28-3538-4642-AC82-10EDBCA22ED0}" type="slidenum"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03061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pl-PL" sz="2000" b="0" i="0" u="none" strike="noStrike" kern="1200" cap="none">
        <a:ln>
          <a:noFill/>
        </a:ln>
        <a:highlight>
          <a:srgbClr val="FFFFFF"/>
        </a:highlight>
        <a:latin typeface="Liberation Sans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BFEDD9E-B604-4A21-B4C2-098F398D7BD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556ABF1-87A2-4E35-96B5-75587279CD02}" type="slidenum">
              <a:t>1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B4F37A85-ECCC-4A73-9336-D37D1885171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4805F85E-574D-46DE-BAC4-40DE2A2CE61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93DB074A-F773-4932-BDDA-5B694634C24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FCE96CBB-892D-4573-8238-64FF365F68F7}" type="slidenum">
              <a:t>12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54F3180F-09C3-4867-896A-75AD5F00397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C59AFE01-86A9-4162-9749-22639A989AD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26D8FFC0-693E-4474-ACCB-68685FEC62FF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45A49E2-A63B-4F47-A823-5B541122D525}" type="slidenum">
              <a:t>13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788793D4-7D4A-49DF-B070-19385CC33D7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30C160FD-F729-40D6-A11A-EC92A244C4A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51C20545-F2D6-4538-8F9E-E738F711DC9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DFC2901-BCBC-42C7-895C-BC1E1EE0B749}" type="slidenum">
              <a:t>14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FD1E0D17-CF1C-4F9C-9CE8-2674FF73BEA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443FD8C2-C074-4B8B-89AB-DBACF9DBF1B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95ED39B5-4DFE-4767-A8A6-3714CC5B689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28DF0E7-F880-4B0F-A8C3-8FA76C02DCEF}" type="slidenum">
              <a:t>15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FCBD4306-5F8C-44E8-B550-31E9276AAA3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9ED84AD7-B157-4B5F-9085-8526E30927B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95ED39B5-4DFE-4767-A8A6-3714CC5B6894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328DF0E7-F880-4B0F-A8C3-8FA76C02DCEF}" type="slidenum">
              <a:t>16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FCBD4306-5F8C-44E8-B550-31E9276AAA3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9ED84AD7-B157-4B5F-9085-8526E30927B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2085982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CE6C740C-47F6-485E-9BC1-B16B8A83502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EA34D978-941B-4AC9-A7D7-4E7BB55A4B16}" type="slidenum">
              <a:t>17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B3BABBE9-A790-4C81-B28B-B42E4DA5A131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7AE5D94B-C113-4D05-9D91-DC0D6E971246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B6971E84-E408-47AF-A62A-57F0155DCA4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9662BCA-8E0D-4CFC-9371-9CE11342D50C}" type="slidenum">
              <a:t>18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802FFBB2-9FB2-451F-9650-6759B32C600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FF25C0D3-F875-406D-85BA-7F9EED1189E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9F3A41EF-E25B-47AF-89A8-88F2A264F3D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algn="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A12E526-7E4F-4B5E-B050-B818BDA146DA}" type="slidenum"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FCCF4672-8451-4215-9E15-B220A9E787F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260951A8-0198-4FE7-A568-C4D1F73BFCE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1117636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057B5488-ABB5-4BEB-8521-20141298297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algn="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F1C097-049A-48F6-B524-351AEF016406}" type="slidenum"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E7E969F9-F05B-473F-8D0F-1443632A04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820AE259-1977-4411-B27B-92F58E006A0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6373231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CF4E7C28-3538-4642-AC82-10EDBCA22ED0}" type="slidenum">
              <a:rPr lang="pl-PL" smtClean="0"/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19865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BFEDD9E-B604-4A21-B4C2-098F398D7BD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556ABF1-87A2-4E35-96B5-75587279CD02}" type="slidenum">
              <a:t>2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B4F37A85-ECCC-4A73-9336-D37D1885171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4805F85E-574D-46DE-BAC4-40DE2A2CE61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54896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BFEDD9E-B604-4A21-B4C2-098F398D7BD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algn="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56ABF1-87A2-4E35-96B5-75587279CD02}" type="slidenum"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B4F37A85-ECCC-4A73-9336-D37D1885171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4805F85E-574D-46DE-BAC4-40DE2A2CE61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427201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7535588D-10ED-4FB3-B437-7CFA5E9637C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BC394B18-74BD-49F4-B9F4-29F8C237FF1C}" type="slidenum">
              <a:t>32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F5F23853-CD81-4159-AB70-25345E36B17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7A435C36-2ACE-4BCE-BD37-973DA6A46A1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A53763A-FAA2-4672-9650-1DC18C54C138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3D9CDD6-CF2C-49F2-B10E-0BFFA8305313}" type="slidenum">
              <a:t>33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C82E82C-4FCC-4AC5-AF09-80919F73CA6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2FD3D837-9C08-4E61-B108-5B18A6013CE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057B5488-ABB5-4BEB-8521-20141298297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algn="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F1C097-049A-48F6-B524-351AEF016406}" type="slidenum"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E7E969F9-F05B-473F-8D0F-1443632A04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820AE259-1977-4411-B27B-92F58E006A0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919190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B087D269-C63A-464F-BFA4-B860031E1B97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F23DAA9-84A3-473F-9A9A-68E958A45E75}" type="slidenum">
              <a:t>35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3E1BEA6F-8748-4A8F-84A1-3C055F86F5FF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B47DA242-96FB-4240-9888-BD3AB12B4EC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69FFF50F-0FFD-480F-817A-F987F8E875E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0D0ED12-F4AA-47EB-8E37-3CAB7D21574D}" type="slidenum">
              <a:t>36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AF08D1C4-BBAC-41DE-AB8D-53651F541B2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9A2F4283-A729-488F-94A8-8AE3760BAA9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3269DDD9-B4C0-4CC3-A9AB-5985BF812370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03E9FF2-C67A-4FF5-A2BC-7B1F6D54C37C}" type="slidenum">
              <a:t>37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0C857D49-BA9A-4C84-A1C8-FC768F1637E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57C26AC2-5767-4C77-B55B-86D4F4A361B7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037A5B2-E17A-4B88-AE1E-DB43957F1281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C5B4DBC-01B0-41E1-9D1F-25741AA45600}" type="slidenum">
              <a:t>38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D0EB0594-33B2-46F0-BEF1-110C5C210A5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6AFDEF4F-37EB-48CF-AF15-F1E5ACE4F22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FC2CA10-1A09-470A-B047-2E3B452426E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23D77E5B-D8F9-462C-AC5E-682FDADF9718}" type="slidenum">
              <a:t>39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4E2D2BB7-38D5-4D0C-A978-F0E0B9DE9CA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536D12F1-A974-42CA-8536-1995A20B638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4756AEED-1FFA-4350-9AB4-D5F21B14945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018E0777-21FB-41C4-8322-3A6F4FF549F1}" type="slidenum">
              <a:t>40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D09CF53A-DA41-4F04-9D94-8F1F85B79013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740523A0-A23E-4BB0-A867-B0EF5D07398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BFEDD9E-B604-4A21-B4C2-098F398D7BD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556ABF1-87A2-4E35-96B5-75587279CD02}" type="slidenum">
              <a:t>3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B4F37A85-ECCC-4A73-9336-D37D1885171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4805F85E-574D-46DE-BAC4-40DE2A2CE61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616267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A0D7E8BC-E512-4FB3-AC6B-1448E5594A96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7CE27A24-00BA-4002-A360-CDA2A8808843}" type="slidenum">
              <a:t>41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200DAE9C-AB39-4702-841E-D1369E42D5CE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FFCDD3AB-FA2E-44AC-AC95-EC3CD0B2BFB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5679C3C5-9B82-42ED-8B1C-07C04CEDED2E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5D9F0330-0BE3-45A9-88F9-7A4FD3DB9F1A}" type="slidenum">
              <a:t>42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48EEBAB3-232F-42A6-8AFA-975E9ED917B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D28177ED-8AA3-4605-98F7-4DBF5F55926D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9F3A41EF-E25B-47AF-89A8-88F2A264F3DA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4A12E526-7E4F-4B5E-B050-B818BDA146DA}" type="slidenum">
              <a:t>43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FCCF4672-8451-4215-9E15-B220A9E787FB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260951A8-0198-4FE7-A568-C4D1F73BFCE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69C28BE3-50A6-4180-BE87-077B9C00F23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6DC0464A-CE42-4042-89BE-0E9A979DFC13}" type="slidenum">
              <a:t>44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9370EA8C-1F89-4AFB-BCC2-3F90D0686788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43625C47-EF18-4C11-9D03-C3C9D119E3F0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057B5488-ABB5-4BEB-8521-20141298297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algn="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F1C097-049A-48F6-B524-351AEF016406}" type="slidenum"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47</a:t>
            </a:fld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E7E969F9-F05B-473F-8D0F-1443632A04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820AE259-1977-4411-B27B-92F58E006A0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193086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057B5488-ABB5-4BEB-8521-20141298297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algn="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F1C097-049A-48F6-B524-351AEF016406}" type="slidenum"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48</a:t>
            </a:fld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E7E969F9-F05B-473F-8D0F-1443632A04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820AE259-1977-4411-B27B-92F58E006A0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8429560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057B5488-ABB5-4BEB-8521-20141298297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algn="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F1C097-049A-48F6-B524-351AEF016406}" type="slidenum"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E7E969F9-F05B-473F-8D0F-1443632A04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820AE259-1977-4411-B27B-92F58E006A0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381567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057B5488-ABB5-4BEB-8521-201412982975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algn="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1F1C097-049A-48F6-B524-351AEF016406}" type="slidenum"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E7E969F9-F05B-473F-8D0F-1443632A04E2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820AE259-1977-4411-B27B-92F58E006A05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97060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BFEDD9E-B604-4A21-B4C2-098F398D7BD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556ABF1-87A2-4E35-96B5-75587279CD02}" type="slidenum">
              <a:t>4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B4F37A85-ECCC-4A73-9336-D37D1885171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4805F85E-574D-46DE-BAC4-40DE2A2CE61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5481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BFEDD9E-B604-4A21-B4C2-098F398D7BD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556ABF1-87A2-4E35-96B5-75587279CD02}" type="slidenum">
              <a:t>5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B4F37A85-ECCC-4A73-9336-D37D1885171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4805F85E-574D-46DE-BAC4-40DE2A2CE61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42344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BFEDD9E-B604-4A21-B4C2-098F398D7BD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marL="0" marR="0" lvl="0" indent="0" algn="r" defTabSz="457200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556ABF1-87A2-4E35-96B5-75587279CD02}" type="slidenum">
              <a:rPr kumimoji="0" lang="pl-PL" sz="1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iberation Serif" pitchFamily="18"/>
                <a:cs typeface="Tahoma" pitchFamily="2"/>
              </a:rPr>
              <a:pPr marL="0" marR="0" lvl="0" indent="0" algn="r" defTabSz="457200" rtl="0" eaLnBrk="1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l-PL" sz="14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iberation Serif" pitchFamily="18"/>
              <a:cs typeface="Tahoma" pitchFamily="2"/>
            </a:endParaRPr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B4F37A85-ECCC-4A73-9336-D37D1885171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4805F85E-574D-46DE-BAC4-40DE2A2CE61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19552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1BFEDD9E-B604-4A21-B4C2-098F398D7BD3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556ABF1-87A2-4E35-96B5-75587279CD02}" type="slidenum">
              <a:t>9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B4F37A85-ECCC-4A73-9336-D37D18851716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4805F85E-574D-46DE-BAC4-40DE2A2CE61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557639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856638C3-C23C-4811-8717-71E4C2D3D5FB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A104246A-E620-4B00-80E4-C5337EAF3365}" type="slidenum">
              <a:t>10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18B1AB54-6C99-4AE1-A826-E62395803579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ADB40CC6-36E4-4D90-8971-860A07178172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>
            <a:spAutoFit/>
          </a:bodyPr>
          <a:lstStyle/>
          <a:p>
            <a:endParaRPr 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D9765C3E-EA2B-4CF7-AA4E-00521A20E742}"/>
              </a:ext>
            </a:extLst>
          </p:cNvPr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 anchorCtr="0">
            <a:noAutofit/>
          </a:bodyPr>
          <a:lstStyle/>
          <a:p>
            <a:pPr lvl="0"/>
            <a:fld id="{149FC2B2-A4C2-46E3-AF1B-2B93C6C5F248}" type="slidenum">
              <a:t>11</a:t>
            </a:fld>
            <a:endParaRPr lang="pl-PL"/>
          </a:p>
        </p:txBody>
      </p:sp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xmlns="" id="{43E83434-C940-45A9-8063-F483CAF735FD}"/>
              </a:ext>
            </a:extLst>
          </p:cNvPr>
          <p:cNvSpPr>
            <a:spLocks noGrp="1" noRot="1" noChangeAspect="1" noResize="1"/>
          </p:cNvSpPr>
          <p:nvPr>
            <p:ph type="sldImg"/>
          </p:nvPr>
        </p:nvSpPr>
        <p:spPr>
          <a:xfrm>
            <a:off x="215900" y="812800"/>
            <a:ext cx="7126288" cy="4008438"/>
          </a:xfrm>
          <a:solidFill>
            <a:srgbClr val="729FCF"/>
          </a:solidFill>
          <a:ln w="25400">
            <a:solidFill>
              <a:srgbClr val="3465A4"/>
            </a:solidFill>
            <a:prstDash val="solid"/>
          </a:ln>
        </p:spPr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xmlns="" id="{114A14DA-1906-4D0A-B945-452B8837886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79972" y="1237197"/>
            <a:ext cx="1007983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679972" y="3970580"/>
            <a:ext cx="10079831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E0389D4-1C7C-4F22-9E6B-026150560FA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51219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CE95FB4-FC0A-4752-A951-B738E007235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2283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617839" y="402483"/>
            <a:ext cx="2897951" cy="6406475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23985" y="402483"/>
            <a:ext cx="8525857" cy="6406475"/>
          </a:xfrm>
        </p:spPr>
        <p:txBody>
          <a:bodyPr vert="eaVert"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472CD9C-9C54-4F2F-A1BE-6BF4D2BAF5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14966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007983" y="2348400"/>
            <a:ext cx="11423809" cy="162043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015966" y="4283816"/>
            <a:ext cx="9407843" cy="193191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719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439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159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87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599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31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039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3759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2E027-E059-45DA-AC74-F6261A5B7CBD}" type="datetimeFigureOut">
              <a:rPr lang="pl-PL" smtClean="0"/>
              <a:pPr/>
              <a:t>2019-03-28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E6460-382A-454B-A1E9-8FB142E8396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5613707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2E027-E059-45DA-AC74-F6261A5B7CBD}" type="datetimeFigureOut">
              <a:rPr lang="pl-PL" smtClean="0"/>
              <a:pPr/>
              <a:t>2019-03-28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E6460-382A-454B-A1E9-8FB142E8396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5748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061650" y="4857793"/>
            <a:ext cx="11423809" cy="1501435"/>
          </a:xfrm>
        </p:spPr>
        <p:txBody>
          <a:bodyPr anchor="t"/>
          <a:lstStyle>
            <a:lvl1pPr algn="l">
              <a:defRPr sz="5879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61650" y="3204113"/>
            <a:ext cx="11423809" cy="1653678"/>
          </a:xfrm>
        </p:spPr>
        <p:txBody>
          <a:bodyPr anchor="b"/>
          <a:lstStyle>
            <a:lvl1pPr marL="0" indent="0">
              <a:buNone/>
              <a:defRPr sz="2940">
                <a:solidFill>
                  <a:schemeClr val="tx1">
                    <a:tint val="75000"/>
                  </a:schemeClr>
                </a:solidFill>
              </a:defRPr>
            </a:lvl1pPr>
            <a:lvl2pPr marL="671993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2pPr>
            <a:lvl3pPr marL="1343985" indent="0">
              <a:buNone/>
              <a:defRPr sz="2352">
                <a:solidFill>
                  <a:schemeClr val="tx1">
                    <a:tint val="75000"/>
                  </a:schemeClr>
                </a:solidFill>
              </a:defRPr>
            </a:lvl3pPr>
            <a:lvl4pPr marL="2015978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4pPr>
            <a:lvl5pPr marL="2687970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5pPr>
            <a:lvl6pPr marL="3359963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6pPr>
            <a:lvl7pPr marL="4031955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7pPr>
            <a:lvl8pPr marL="4703948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8pPr>
            <a:lvl9pPr marL="5375940" indent="0">
              <a:buNone/>
              <a:defRPr sz="205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2E027-E059-45DA-AC74-F6261A5B7CBD}" type="datetimeFigureOut">
              <a:rPr lang="pl-PL" smtClean="0"/>
              <a:pPr/>
              <a:t>2019-03-28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E6460-382A-454B-A1E9-8FB142E8396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4077813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671989" y="1322944"/>
            <a:ext cx="5935901" cy="3741339"/>
          </a:xfrm>
        </p:spPr>
        <p:txBody>
          <a:bodyPr/>
          <a:lstStyle>
            <a:lvl1pPr>
              <a:defRPr sz="4115"/>
            </a:lvl1pPr>
            <a:lvl2pPr>
              <a:defRPr sz="3528"/>
            </a:lvl2pPr>
            <a:lvl3pPr>
              <a:defRPr sz="2940"/>
            </a:lvl3pPr>
            <a:lvl4pPr>
              <a:defRPr sz="2646"/>
            </a:lvl4pPr>
            <a:lvl5pPr>
              <a:defRPr sz="2646"/>
            </a:lvl5pPr>
            <a:lvl6pPr>
              <a:defRPr sz="2646"/>
            </a:lvl6pPr>
            <a:lvl7pPr>
              <a:defRPr sz="2646"/>
            </a:lvl7pPr>
            <a:lvl8pPr>
              <a:defRPr sz="2646"/>
            </a:lvl8pPr>
            <a:lvl9pPr>
              <a:defRPr sz="2646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831885" y="1322944"/>
            <a:ext cx="5935901" cy="3741339"/>
          </a:xfrm>
        </p:spPr>
        <p:txBody>
          <a:bodyPr/>
          <a:lstStyle>
            <a:lvl1pPr>
              <a:defRPr sz="4115"/>
            </a:lvl1pPr>
            <a:lvl2pPr>
              <a:defRPr sz="3528"/>
            </a:lvl2pPr>
            <a:lvl3pPr>
              <a:defRPr sz="2940"/>
            </a:lvl3pPr>
            <a:lvl4pPr>
              <a:defRPr sz="2646"/>
            </a:lvl4pPr>
            <a:lvl5pPr>
              <a:defRPr sz="2646"/>
            </a:lvl5pPr>
            <a:lvl6pPr>
              <a:defRPr sz="2646"/>
            </a:lvl6pPr>
            <a:lvl7pPr>
              <a:defRPr sz="2646"/>
            </a:lvl7pPr>
            <a:lvl8pPr>
              <a:defRPr sz="2646"/>
            </a:lvl8pPr>
            <a:lvl9pPr>
              <a:defRPr sz="2646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2E027-E059-45DA-AC74-F6261A5B7CBD}" type="datetimeFigureOut">
              <a:rPr lang="pl-PL" smtClean="0"/>
              <a:pPr/>
              <a:t>2019-03-28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E6460-382A-454B-A1E9-8FB142E8396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745896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1989" y="302738"/>
            <a:ext cx="12095798" cy="1259946"/>
          </a:xfrm>
        </p:spPr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71989" y="1692178"/>
            <a:ext cx="5938235" cy="705220"/>
          </a:xfrm>
        </p:spPr>
        <p:txBody>
          <a:bodyPr anchor="b"/>
          <a:lstStyle>
            <a:lvl1pPr marL="0" indent="0">
              <a:buNone/>
              <a:defRPr sz="3528" b="1"/>
            </a:lvl1pPr>
            <a:lvl2pPr marL="671993" indent="0">
              <a:buNone/>
              <a:defRPr sz="2940" b="1"/>
            </a:lvl2pPr>
            <a:lvl3pPr marL="1343985" indent="0">
              <a:buNone/>
              <a:defRPr sz="2646" b="1"/>
            </a:lvl3pPr>
            <a:lvl4pPr marL="2015978" indent="0">
              <a:buNone/>
              <a:defRPr sz="2352" b="1"/>
            </a:lvl4pPr>
            <a:lvl5pPr marL="2687970" indent="0">
              <a:buNone/>
              <a:defRPr sz="2352" b="1"/>
            </a:lvl5pPr>
            <a:lvl6pPr marL="3359963" indent="0">
              <a:buNone/>
              <a:defRPr sz="2352" b="1"/>
            </a:lvl6pPr>
            <a:lvl7pPr marL="4031955" indent="0">
              <a:buNone/>
              <a:defRPr sz="2352" b="1"/>
            </a:lvl7pPr>
            <a:lvl8pPr marL="4703948" indent="0">
              <a:buNone/>
              <a:defRPr sz="2352" b="1"/>
            </a:lvl8pPr>
            <a:lvl9pPr marL="5375940" indent="0">
              <a:buNone/>
              <a:defRPr sz="2352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71989" y="2397397"/>
            <a:ext cx="5938235" cy="4355563"/>
          </a:xfrm>
        </p:spPr>
        <p:txBody>
          <a:bodyPr/>
          <a:lstStyle>
            <a:lvl1pPr>
              <a:defRPr sz="3528"/>
            </a:lvl1pPr>
            <a:lvl2pPr>
              <a:defRPr sz="2940"/>
            </a:lvl2pPr>
            <a:lvl3pPr>
              <a:defRPr sz="2646"/>
            </a:lvl3pPr>
            <a:lvl4pPr>
              <a:defRPr sz="2352"/>
            </a:lvl4pPr>
            <a:lvl5pPr>
              <a:defRPr sz="2352"/>
            </a:lvl5pPr>
            <a:lvl6pPr>
              <a:defRPr sz="2352"/>
            </a:lvl6pPr>
            <a:lvl7pPr>
              <a:defRPr sz="2352"/>
            </a:lvl7pPr>
            <a:lvl8pPr>
              <a:defRPr sz="2352"/>
            </a:lvl8pPr>
            <a:lvl9pPr>
              <a:defRPr sz="2352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827221" y="1692178"/>
            <a:ext cx="5940567" cy="705220"/>
          </a:xfrm>
        </p:spPr>
        <p:txBody>
          <a:bodyPr anchor="b"/>
          <a:lstStyle>
            <a:lvl1pPr marL="0" indent="0">
              <a:buNone/>
              <a:defRPr sz="3528" b="1"/>
            </a:lvl1pPr>
            <a:lvl2pPr marL="671993" indent="0">
              <a:buNone/>
              <a:defRPr sz="2940" b="1"/>
            </a:lvl2pPr>
            <a:lvl3pPr marL="1343985" indent="0">
              <a:buNone/>
              <a:defRPr sz="2646" b="1"/>
            </a:lvl3pPr>
            <a:lvl4pPr marL="2015978" indent="0">
              <a:buNone/>
              <a:defRPr sz="2352" b="1"/>
            </a:lvl4pPr>
            <a:lvl5pPr marL="2687970" indent="0">
              <a:buNone/>
              <a:defRPr sz="2352" b="1"/>
            </a:lvl5pPr>
            <a:lvl6pPr marL="3359963" indent="0">
              <a:buNone/>
              <a:defRPr sz="2352" b="1"/>
            </a:lvl6pPr>
            <a:lvl7pPr marL="4031955" indent="0">
              <a:buNone/>
              <a:defRPr sz="2352" b="1"/>
            </a:lvl7pPr>
            <a:lvl8pPr marL="4703948" indent="0">
              <a:buNone/>
              <a:defRPr sz="2352" b="1"/>
            </a:lvl8pPr>
            <a:lvl9pPr marL="5375940" indent="0">
              <a:buNone/>
              <a:defRPr sz="2352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827221" y="2397397"/>
            <a:ext cx="5940567" cy="4355563"/>
          </a:xfrm>
        </p:spPr>
        <p:txBody>
          <a:bodyPr/>
          <a:lstStyle>
            <a:lvl1pPr>
              <a:defRPr sz="3528"/>
            </a:lvl1pPr>
            <a:lvl2pPr>
              <a:defRPr sz="2940"/>
            </a:lvl2pPr>
            <a:lvl3pPr>
              <a:defRPr sz="2646"/>
            </a:lvl3pPr>
            <a:lvl4pPr>
              <a:defRPr sz="2352"/>
            </a:lvl4pPr>
            <a:lvl5pPr>
              <a:defRPr sz="2352"/>
            </a:lvl5pPr>
            <a:lvl6pPr>
              <a:defRPr sz="2352"/>
            </a:lvl6pPr>
            <a:lvl7pPr>
              <a:defRPr sz="2352"/>
            </a:lvl7pPr>
            <a:lvl8pPr>
              <a:defRPr sz="2352"/>
            </a:lvl8pPr>
            <a:lvl9pPr>
              <a:defRPr sz="2352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2E027-E059-45DA-AC74-F6261A5B7CBD}" type="datetimeFigureOut">
              <a:rPr lang="pl-PL" smtClean="0"/>
              <a:pPr/>
              <a:t>2019-03-28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E6460-382A-454B-A1E9-8FB142E8396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697084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2E027-E059-45DA-AC74-F6261A5B7CBD}" type="datetimeFigureOut">
              <a:rPr lang="pl-PL" smtClean="0"/>
              <a:pPr/>
              <a:t>2019-03-28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E6460-382A-454B-A1E9-8FB142E8396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38141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2E027-E059-45DA-AC74-F6261A5B7CBD}" type="datetimeFigureOut">
              <a:rPr lang="pl-PL" smtClean="0"/>
              <a:pPr/>
              <a:t>2019-03-28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E6460-382A-454B-A1E9-8FB142E8396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07416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71991" y="300986"/>
            <a:ext cx="4421593" cy="1280946"/>
          </a:xfrm>
        </p:spPr>
        <p:txBody>
          <a:bodyPr anchor="b"/>
          <a:lstStyle>
            <a:lvl1pPr algn="l">
              <a:defRPr sz="294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254578" y="300988"/>
            <a:ext cx="7513208" cy="6451974"/>
          </a:xfrm>
        </p:spPr>
        <p:txBody>
          <a:bodyPr/>
          <a:lstStyle>
            <a:lvl1pPr>
              <a:defRPr sz="4703"/>
            </a:lvl1pPr>
            <a:lvl2pPr>
              <a:defRPr sz="4115"/>
            </a:lvl2pPr>
            <a:lvl3pPr>
              <a:defRPr sz="3528"/>
            </a:lvl3pPr>
            <a:lvl4pPr>
              <a:defRPr sz="2940"/>
            </a:lvl4pPr>
            <a:lvl5pPr>
              <a:defRPr sz="2940"/>
            </a:lvl5pPr>
            <a:lvl6pPr>
              <a:defRPr sz="2940"/>
            </a:lvl6pPr>
            <a:lvl7pPr>
              <a:defRPr sz="2940"/>
            </a:lvl7pPr>
            <a:lvl8pPr>
              <a:defRPr sz="2940"/>
            </a:lvl8pPr>
            <a:lvl9pPr>
              <a:defRPr sz="294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671991" y="1581934"/>
            <a:ext cx="4421593" cy="5171028"/>
          </a:xfrm>
        </p:spPr>
        <p:txBody>
          <a:bodyPr/>
          <a:lstStyle>
            <a:lvl1pPr marL="0" indent="0">
              <a:buNone/>
              <a:defRPr sz="2058"/>
            </a:lvl1pPr>
            <a:lvl2pPr marL="671993" indent="0">
              <a:buNone/>
              <a:defRPr sz="1764"/>
            </a:lvl2pPr>
            <a:lvl3pPr marL="1343985" indent="0">
              <a:buNone/>
              <a:defRPr sz="1470"/>
            </a:lvl3pPr>
            <a:lvl4pPr marL="2015978" indent="0">
              <a:buNone/>
              <a:defRPr sz="1323"/>
            </a:lvl4pPr>
            <a:lvl5pPr marL="2687970" indent="0">
              <a:buNone/>
              <a:defRPr sz="1323"/>
            </a:lvl5pPr>
            <a:lvl6pPr marL="3359963" indent="0">
              <a:buNone/>
              <a:defRPr sz="1323"/>
            </a:lvl6pPr>
            <a:lvl7pPr marL="4031955" indent="0">
              <a:buNone/>
              <a:defRPr sz="1323"/>
            </a:lvl7pPr>
            <a:lvl8pPr marL="4703948" indent="0">
              <a:buNone/>
              <a:defRPr sz="1323"/>
            </a:lvl8pPr>
            <a:lvl9pPr marL="5375940" indent="0">
              <a:buNone/>
              <a:defRPr sz="1323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2E027-E059-45DA-AC74-F6261A5B7CBD}" type="datetimeFigureOut">
              <a:rPr lang="pl-PL" smtClean="0"/>
              <a:pPr/>
              <a:t>2019-03-28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E6460-382A-454B-A1E9-8FB142E8396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346625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04D6EAA-D26E-48AF-8033-FEF02526D5E7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768749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2634290" y="5291773"/>
            <a:ext cx="8063865" cy="624724"/>
          </a:xfrm>
        </p:spPr>
        <p:txBody>
          <a:bodyPr anchor="b"/>
          <a:lstStyle>
            <a:lvl1pPr algn="l">
              <a:defRPr sz="294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2634290" y="675471"/>
            <a:ext cx="8063865" cy="4535805"/>
          </a:xfrm>
        </p:spPr>
        <p:txBody>
          <a:bodyPr/>
          <a:lstStyle>
            <a:lvl1pPr marL="0" indent="0">
              <a:buNone/>
              <a:defRPr sz="4703"/>
            </a:lvl1pPr>
            <a:lvl2pPr marL="671993" indent="0">
              <a:buNone/>
              <a:defRPr sz="4115"/>
            </a:lvl2pPr>
            <a:lvl3pPr marL="1343985" indent="0">
              <a:buNone/>
              <a:defRPr sz="3528"/>
            </a:lvl3pPr>
            <a:lvl4pPr marL="2015978" indent="0">
              <a:buNone/>
              <a:defRPr sz="2940"/>
            </a:lvl4pPr>
            <a:lvl5pPr marL="2687970" indent="0">
              <a:buNone/>
              <a:defRPr sz="2940"/>
            </a:lvl5pPr>
            <a:lvl6pPr marL="3359963" indent="0">
              <a:buNone/>
              <a:defRPr sz="2940"/>
            </a:lvl6pPr>
            <a:lvl7pPr marL="4031955" indent="0">
              <a:buNone/>
              <a:defRPr sz="2940"/>
            </a:lvl7pPr>
            <a:lvl8pPr marL="4703948" indent="0">
              <a:buNone/>
              <a:defRPr sz="2940"/>
            </a:lvl8pPr>
            <a:lvl9pPr marL="5375940" indent="0">
              <a:buNone/>
              <a:defRPr sz="294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2634290" y="5916496"/>
            <a:ext cx="8063865" cy="887212"/>
          </a:xfrm>
        </p:spPr>
        <p:txBody>
          <a:bodyPr/>
          <a:lstStyle>
            <a:lvl1pPr marL="0" indent="0">
              <a:buNone/>
              <a:defRPr sz="2058"/>
            </a:lvl1pPr>
            <a:lvl2pPr marL="671993" indent="0">
              <a:buNone/>
              <a:defRPr sz="1764"/>
            </a:lvl2pPr>
            <a:lvl3pPr marL="1343985" indent="0">
              <a:buNone/>
              <a:defRPr sz="1470"/>
            </a:lvl3pPr>
            <a:lvl4pPr marL="2015978" indent="0">
              <a:buNone/>
              <a:defRPr sz="1323"/>
            </a:lvl4pPr>
            <a:lvl5pPr marL="2687970" indent="0">
              <a:buNone/>
              <a:defRPr sz="1323"/>
            </a:lvl5pPr>
            <a:lvl6pPr marL="3359963" indent="0">
              <a:buNone/>
              <a:defRPr sz="1323"/>
            </a:lvl6pPr>
            <a:lvl7pPr marL="4031955" indent="0">
              <a:buNone/>
              <a:defRPr sz="1323"/>
            </a:lvl7pPr>
            <a:lvl8pPr marL="4703948" indent="0">
              <a:buNone/>
              <a:defRPr sz="1323"/>
            </a:lvl8pPr>
            <a:lvl9pPr marL="5375940" indent="0">
              <a:buNone/>
              <a:defRPr sz="1323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2E027-E059-45DA-AC74-F6261A5B7CBD}" type="datetimeFigureOut">
              <a:rPr lang="pl-PL" smtClean="0"/>
              <a:pPr/>
              <a:t>2019-03-28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E6460-382A-454B-A1E9-8FB142E8396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098462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2E027-E059-45DA-AC74-F6261A5B7CBD}" type="datetimeFigureOut">
              <a:rPr lang="pl-PL" smtClean="0"/>
              <a:pPr/>
              <a:t>2019-03-28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E6460-382A-454B-A1E9-8FB142E8396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7973908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9743837" y="227490"/>
            <a:ext cx="3023949" cy="4836793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671989" y="227490"/>
            <a:ext cx="8847852" cy="4836793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12E027-E059-45DA-AC74-F6261A5B7CBD}" type="datetimeFigureOut">
              <a:rPr lang="pl-PL" smtClean="0"/>
              <a:pPr/>
              <a:t>2019-03-28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8E6460-382A-454B-A1E9-8FB142E8396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72425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6985" y="1884670"/>
            <a:ext cx="11591806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6985" y="5059034"/>
            <a:ext cx="11591806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39A61E2-6679-453A-965A-3ADAE28603A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882004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23985" y="2012414"/>
            <a:ext cx="5711904" cy="4796544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886" y="2012414"/>
            <a:ext cx="5711904" cy="4796544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2626B6F7-1AFC-4D7E-BCE2-9BD203A2FB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90103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5" y="402483"/>
            <a:ext cx="11591806" cy="1461188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5736" y="1853171"/>
            <a:ext cx="5685654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5736" y="2761381"/>
            <a:ext cx="5685654" cy="4061576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03886" y="1853171"/>
            <a:ext cx="5713655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3886" y="2761381"/>
            <a:ext cx="5713655" cy="4061576"/>
          </a:xfrm>
        </p:spPr>
        <p:txBody>
          <a:bodyPr/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DD4315D-B1B5-456B-804F-E8B3D6A8EF91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594065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1844201-BBBC-4118-972A-D1150203B37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091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5A22CE77-41D9-40AC-8A26-2C6BE6B97F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36057411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3655" y="1088454"/>
            <a:ext cx="6803886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A1B3502-9C59-4BC6-8271-BE3DD140F3D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4429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5736" y="503978"/>
            <a:ext cx="4334677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713655" y="1088454"/>
            <a:ext cx="6803886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25736" y="2267902"/>
            <a:ext cx="4334677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pl-PL"/>
              <a:t>Edytuj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E4AE91C-646F-46FB-8192-641CADFC2C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621885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23985" y="402483"/>
            <a:ext cx="11591806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985" y="2012414"/>
            <a:ext cx="11591806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Edytuj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23985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451926" y="7006699"/>
            <a:ext cx="4535924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91841" y="7006699"/>
            <a:ext cx="302394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fld id="{5CBEDD51-F557-44EF-A92B-9EF139B670C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87120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671989" y="302738"/>
            <a:ext cx="12095798" cy="12599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671989" y="1763925"/>
            <a:ext cx="12095798" cy="49890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671989" y="7006700"/>
            <a:ext cx="313594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12E027-E059-45DA-AC74-F6261A5B7CBD}" type="datetimeFigureOut">
              <a:rPr lang="pl-PL" smtClean="0"/>
              <a:pPr/>
              <a:t>2019-03-28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591923" y="7006700"/>
            <a:ext cx="4255929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9631839" y="7006700"/>
            <a:ext cx="313594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6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E6460-382A-454B-A1E9-8FB142E83963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03956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1343985" rtl="0" eaLnBrk="1" latinLnBrk="0" hangingPunct="1">
        <a:spcBef>
          <a:spcPct val="0"/>
        </a:spcBef>
        <a:buNone/>
        <a:defRPr sz="64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03994" indent="-503994" algn="l" defTabSz="1343985" rtl="0" eaLnBrk="1" latinLnBrk="0" hangingPunct="1">
        <a:spcBef>
          <a:spcPct val="20000"/>
        </a:spcBef>
        <a:buFont typeface="Arial" pitchFamily="34" charset="0"/>
        <a:buChar char="•"/>
        <a:defRPr sz="4703" kern="1200">
          <a:solidFill>
            <a:schemeClr val="tx1"/>
          </a:solidFill>
          <a:latin typeface="+mn-lt"/>
          <a:ea typeface="+mn-ea"/>
          <a:cs typeface="+mn-cs"/>
        </a:defRPr>
      </a:lvl1pPr>
      <a:lvl2pPr marL="1091988" indent="-419995" algn="l" defTabSz="1343985" rtl="0" eaLnBrk="1" latinLnBrk="0" hangingPunct="1">
        <a:spcBef>
          <a:spcPct val="20000"/>
        </a:spcBef>
        <a:buFont typeface="Arial" pitchFamily="34" charset="0"/>
        <a:buChar char="–"/>
        <a:defRPr sz="4115" kern="1200">
          <a:solidFill>
            <a:schemeClr val="tx1"/>
          </a:solidFill>
          <a:latin typeface="+mn-lt"/>
          <a:ea typeface="+mn-ea"/>
          <a:cs typeface="+mn-cs"/>
        </a:defRPr>
      </a:lvl2pPr>
      <a:lvl3pPr marL="1679981" indent="-335996" algn="l" defTabSz="1343985" rtl="0" eaLnBrk="1" latinLnBrk="0" hangingPunct="1">
        <a:spcBef>
          <a:spcPct val="20000"/>
        </a:spcBef>
        <a:buFont typeface="Arial" pitchFamily="34" charset="0"/>
        <a:buChar char="•"/>
        <a:defRPr sz="3528" kern="1200">
          <a:solidFill>
            <a:schemeClr val="tx1"/>
          </a:solidFill>
          <a:latin typeface="+mn-lt"/>
          <a:ea typeface="+mn-ea"/>
          <a:cs typeface="+mn-cs"/>
        </a:defRPr>
      </a:lvl3pPr>
      <a:lvl4pPr marL="2351974" indent="-335996" algn="l" defTabSz="1343985" rtl="0" eaLnBrk="1" latinLnBrk="0" hangingPunct="1">
        <a:spcBef>
          <a:spcPct val="20000"/>
        </a:spcBef>
        <a:buFont typeface="Arial" pitchFamily="34" charset="0"/>
        <a:buChar char="–"/>
        <a:defRPr sz="2940" kern="1200">
          <a:solidFill>
            <a:schemeClr val="tx1"/>
          </a:solidFill>
          <a:latin typeface="+mn-lt"/>
          <a:ea typeface="+mn-ea"/>
          <a:cs typeface="+mn-cs"/>
        </a:defRPr>
      </a:lvl4pPr>
      <a:lvl5pPr marL="3023967" indent="-335996" algn="l" defTabSz="1343985" rtl="0" eaLnBrk="1" latinLnBrk="0" hangingPunct="1">
        <a:spcBef>
          <a:spcPct val="20000"/>
        </a:spcBef>
        <a:buFont typeface="Arial" pitchFamily="34" charset="0"/>
        <a:buChar char="»"/>
        <a:defRPr sz="2940" kern="1200">
          <a:solidFill>
            <a:schemeClr val="tx1"/>
          </a:solidFill>
          <a:latin typeface="+mn-lt"/>
          <a:ea typeface="+mn-ea"/>
          <a:cs typeface="+mn-cs"/>
        </a:defRPr>
      </a:lvl5pPr>
      <a:lvl6pPr marL="3695959" indent="-335996" algn="l" defTabSz="1343985" rtl="0" eaLnBrk="1" latinLnBrk="0" hangingPunct="1">
        <a:spcBef>
          <a:spcPct val="20000"/>
        </a:spcBef>
        <a:buFont typeface="Arial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6pPr>
      <a:lvl7pPr marL="4367952" indent="-335996" algn="l" defTabSz="1343985" rtl="0" eaLnBrk="1" latinLnBrk="0" hangingPunct="1">
        <a:spcBef>
          <a:spcPct val="20000"/>
        </a:spcBef>
        <a:buFont typeface="Arial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7pPr>
      <a:lvl8pPr marL="5039944" indent="-335996" algn="l" defTabSz="1343985" rtl="0" eaLnBrk="1" latinLnBrk="0" hangingPunct="1">
        <a:spcBef>
          <a:spcPct val="20000"/>
        </a:spcBef>
        <a:buFont typeface="Arial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8pPr>
      <a:lvl9pPr marL="5711937" indent="-335996" algn="l" defTabSz="1343985" rtl="0" eaLnBrk="1" latinLnBrk="0" hangingPunct="1">
        <a:spcBef>
          <a:spcPct val="20000"/>
        </a:spcBef>
        <a:buFont typeface="Arial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134398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1pPr>
      <a:lvl2pPr marL="671993" algn="l" defTabSz="134398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343985" algn="l" defTabSz="134398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3pPr>
      <a:lvl4pPr marL="2015978" algn="l" defTabSz="134398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4pPr>
      <a:lvl5pPr marL="2687970" algn="l" defTabSz="134398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5pPr>
      <a:lvl6pPr marL="3359963" algn="l" defTabSz="134398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6pPr>
      <a:lvl7pPr marL="4031955" algn="l" defTabSz="134398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7pPr>
      <a:lvl8pPr marL="4703948" algn="l" defTabSz="134398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8pPr>
      <a:lvl9pPr marL="5375940" algn="l" defTabSz="1343985" rtl="0" eaLnBrk="1" latinLnBrk="0" hangingPunct="1">
        <a:defRPr sz="26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5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2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8.jpeg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2.wdp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g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microsoft.com/office/2007/relationships/hdphoto" Target="../media/hdphoto4.wdp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5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3.png"/><Relationship Id="rId4" Type="http://schemas.openxmlformats.org/officeDocument/2006/relationships/image" Target="../media/image5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5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5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57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5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61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png"/><Relationship Id="rId5" Type="http://schemas.openxmlformats.org/officeDocument/2006/relationships/image" Target="../media/image5.png"/><Relationship Id="rId4" Type="http://schemas.openxmlformats.org/officeDocument/2006/relationships/image" Target="../media/image62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2.xml"/><Relationship Id="rId5" Type="http://schemas.microsoft.com/office/2007/relationships/hdphoto" Target="../media/hdphoto5.wdp"/><Relationship Id="rId4" Type="http://schemas.openxmlformats.org/officeDocument/2006/relationships/image" Target="../media/image7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68DF34B3-84C7-4AB5-81A5-18B887548A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847609"/>
            <a:ext cx="13439775" cy="712066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20689355-6364-49AB-9C97-AEADA6D14CC1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3" cy="7559675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761979FD-2A10-474A-A5E2-3217C000B9C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72193" y="1801135"/>
            <a:ext cx="15196433" cy="395740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16C80C9C-DA6A-4D11-BE33-E40D4E9E54D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4308" y="4561609"/>
            <a:ext cx="2560394" cy="625429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326C486-3BDA-4A7C-A8EF-8899E2A46BB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368800" y="601663"/>
            <a:ext cx="9070975" cy="1354137"/>
          </a:xfrm>
        </p:spPr>
        <p:txBody>
          <a:bodyPr>
            <a:spAutoFit/>
          </a:bodyPr>
          <a:lstStyle/>
          <a:p>
            <a:pPr lvl="0" algn="l"/>
            <a:r>
              <a:rPr lang="pl-PL" b="1">
                <a:solidFill>
                  <a:srgbClr val="808080"/>
                </a:solidFill>
              </a:rPr>
              <a:t>Jak działa </a:t>
            </a:r>
            <a:br>
              <a:rPr lang="pl-PL" b="1">
                <a:solidFill>
                  <a:srgbClr val="808080"/>
                </a:solidFill>
              </a:rPr>
            </a:br>
            <a:r>
              <a:rPr lang="pl-PL" b="1">
                <a:solidFill>
                  <a:srgbClr val="808080"/>
                </a:solidFill>
              </a:rPr>
              <a:t>program FIT6?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2B056A0C-6375-4C16-AAAC-4C6E2630BDD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517C50B1-EF08-4BA0-B2CC-9AF98D7A7BB8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641133" y="2275023"/>
            <a:ext cx="12095162" cy="2983381"/>
          </a:xfrm>
        </p:spPr>
        <p:txBody>
          <a:bodyPr anchor="ctr">
            <a:spAutoFit/>
          </a:bodyPr>
          <a:lstStyle/>
          <a:p>
            <a:pPr lvl="0" algn="ctr"/>
            <a:r>
              <a:rPr lang="pl-PL" sz="2800" dirty="0"/>
              <a:t>Program FIT6 ma na celu </a:t>
            </a:r>
            <a:r>
              <a:rPr lang="pl-PL" sz="2800" b="1" u="sng" dirty="0"/>
              <a:t>utratę wagi</a:t>
            </a:r>
            <a:r>
              <a:rPr lang="pl-PL" sz="2800" dirty="0"/>
              <a:t>.</a:t>
            </a:r>
          </a:p>
          <a:p>
            <a:pPr lvl="0" algn="ctr"/>
            <a:r>
              <a:rPr lang="pl-PL" sz="2800" dirty="0"/>
              <a:t>Jest to program do </a:t>
            </a:r>
            <a:r>
              <a:rPr lang="pl-PL" sz="2800" i="1" dirty="0"/>
              <a:t>samodzielnego stosowania</a:t>
            </a:r>
            <a:r>
              <a:rPr lang="pl-PL" sz="2800" dirty="0"/>
              <a:t>.</a:t>
            </a:r>
          </a:p>
          <a:p>
            <a:pPr lvl="0" algn="ctr"/>
            <a:endParaRPr lang="pl-PL" sz="2800" dirty="0"/>
          </a:p>
          <a:p>
            <a:pPr lvl="0" algn="ctr"/>
            <a:r>
              <a:rPr lang="pl-PL" sz="2800" dirty="0"/>
              <a:t>Osoba chcąca go zrealizować, nabywa </a:t>
            </a:r>
            <a:r>
              <a:rPr lang="pl-PL" sz="2800" b="1" u="sng" dirty="0">
                <a:solidFill>
                  <a:srgbClr val="000000"/>
                </a:solidFill>
              </a:rPr>
              <a:t>miesięczny zestaw</a:t>
            </a:r>
            <a:r>
              <a:rPr lang="pl-PL" sz="2800" b="1" dirty="0">
                <a:solidFill>
                  <a:srgbClr val="000000"/>
                </a:solidFill>
              </a:rPr>
              <a:t>.</a:t>
            </a:r>
          </a:p>
          <a:p>
            <a:pPr lvl="0" algn="ctr"/>
            <a:r>
              <a:rPr lang="pl-PL" sz="2800" dirty="0"/>
              <a:t>Zestaw zawiera suplement diety oraz wszelkie niezbędne informacje: wskazówki dotyczące odżywiania i listę produktów, które należy przyjmować.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AAD24D32-7A90-4D30-B680-BBF6CC9712C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  <p:sp>
        <p:nvSpPr>
          <p:cNvPr id="7" name="Tytuł 1">
            <a:extLst>
              <a:ext uri="{FF2B5EF4-FFF2-40B4-BE49-F238E27FC236}">
                <a16:creationId xmlns:a16="http://schemas.microsoft.com/office/drawing/2014/main" xmlns="" id="{46458E4E-F05B-4852-8819-C282843E5E57}"/>
              </a:ext>
            </a:extLst>
          </p:cNvPr>
          <p:cNvSpPr txBox="1">
            <a:spLocks/>
          </p:cNvSpPr>
          <p:nvPr/>
        </p:nvSpPr>
        <p:spPr>
          <a:xfrm>
            <a:off x="-265815" y="514676"/>
            <a:ext cx="7202218" cy="76405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sp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l-PL" b="1" dirty="0">
                <a:solidFill>
                  <a:srgbClr val="808080"/>
                </a:solidFill>
              </a:rPr>
              <a:t>Jak </a:t>
            </a:r>
            <a:r>
              <a:rPr lang="pl-PL" sz="4800" b="1" dirty="0">
                <a:solidFill>
                  <a:srgbClr val="808080"/>
                </a:solidFill>
              </a:rPr>
              <a:t>działa</a:t>
            </a:r>
            <a:r>
              <a:rPr lang="pl-PL" b="1" dirty="0">
                <a:solidFill>
                  <a:srgbClr val="808080"/>
                </a:solidFill>
              </a:rPr>
              <a:t> </a:t>
            </a:r>
            <a:r>
              <a:rPr lang="pl-PL" sz="4800" b="1" dirty="0">
                <a:solidFill>
                  <a:srgbClr val="808080"/>
                </a:solidFill>
              </a:rPr>
              <a:t>program</a:t>
            </a:r>
            <a:r>
              <a:rPr lang="pl-PL" b="1" dirty="0">
                <a:solidFill>
                  <a:srgbClr val="808080"/>
                </a:solidFill>
              </a:rPr>
              <a:t> FIT6?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FF76161E-BD5F-4D24-8FD0-0C70D0793E5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1EB8CE3-D67D-4AB9-8DD4-129C3054FD4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7937" y="348587"/>
            <a:ext cx="9070975" cy="1262063"/>
          </a:xfrm>
        </p:spPr>
        <p:txBody>
          <a:bodyPr>
            <a:noAutofit/>
          </a:bodyPr>
          <a:lstStyle/>
          <a:p>
            <a:pPr lvl="0" algn="l"/>
            <a:r>
              <a:rPr lang="pl-PL" sz="4800" b="1" dirty="0">
                <a:solidFill>
                  <a:srgbClr val="808080"/>
                </a:solidFill>
              </a:rPr>
              <a:t>6 KROKÓW DO IDEALNEJ SYLWETKI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ED48D20F-E496-45F8-9799-DD0D9EBEDE1A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696003" y="2125493"/>
            <a:ext cx="10047767" cy="4383087"/>
          </a:xfrm>
        </p:spPr>
        <p:txBody>
          <a:bodyPr/>
          <a:lstStyle/>
          <a:p>
            <a:pPr lvl="0" algn="ctr"/>
            <a:endParaRPr lang="pl-PL" sz="2400" dirty="0"/>
          </a:p>
          <a:p>
            <a:pPr lvl="0" algn="ctr"/>
            <a:endParaRPr lang="pl-PL" sz="2400" dirty="0"/>
          </a:p>
          <a:p>
            <a:pPr marL="0" lvl="0" indent="0" algn="ctr">
              <a:buNone/>
            </a:pPr>
            <a:r>
              <a:rPr lang="pl-PL" sz="2400" b="1" dirty="0">
                <a:effectLst>
                  <a:outerShdw dist="17961" dir="2700000">
                    <a:scrgbClr r="0" g="0" b="0"/>
                  </a:outerShdw>
                </a:effectLst>
              </a:rPr>
              <a:t>Każdy krok to miesiąc.</a:t>
            </a:r>
            <a:r>
              <a:rPr lang="pl-PL" sz="2400" dirty="0"/>
              <a:t> Długość diety jest zależna od tego, ile chcesz schudnąć! Im więcej chcesz zrzucić, tym więcej masz kroków do przejścia.</a:t>
            </a:r>
          </a:p>
          <a:p>
            <a:pPr marL="0" lvl="0" indent="0" algn="ctr">
              <a:buNone/>
            </a:pPr>
            <a:endParaRPr lang="pl-PL" sz="2400" i="1" dirty="0"/>
          </a:p>
          <a:p>
            <a:pPr marL="0" lvl="0" indent="0" algn="ctr">
              <a:buNone/>
            </a:pPr>
            <a:r>
              <a:rPr lang="pl-PL" sz="2400" i="1" dirty="0"/>
              <a:t>W każdej chwili możesz wyjść z diety!</a:t>
            </a:r>
          </a:p>
          <a:p>
            <a:pPr marL="0" lvl="0" indent="0" algn="ctr">
              <a:buNone/>
            </a:pPr>
            <a:endParaRPr lang="pl-PL" sz="2400" i="1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83DC08B4-C083-4021-9BBE-81CA7E3AD508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09056774-8EA1-4A97-ACEC-2B8738B1CDD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BF9FAF1-EBCF-48D7-808F-90D1E2EACEA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3405" y="259007"/>
            <a:ext cx="9462977" cy="1262063"/>
          </a:xfrm>
        </p:spPr>
        <p:txBody>
          <a:bodyPr>
            <a:normAutofit/>
          </a:bodyPr>
          <a:lstStyle/>
          <a:p>
            <a:pPr lvl="0" algn="l"/>
            <a:r>
              <a:rPr lang="pl-PL" sz="4800" b="1" dirty="0">
                <a:solidFill>
                  <a:srgbClr val="808080"/>
                </a:solidFill>
              </a:rPr>
              <a:t>6 KROKÓW DO IDEALNEJ SYLWETKI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FDB2973A-83C9-4153-A6DE-9E100C4D5892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06222" y="2217643"/>
            <a:ext cx="11422858" cy="1453190"/>
          </a:xfrm>
        </p:spPr>
        <p:txBody>
          <a:bodyPr/>
          <a:lstStyle/>
          <a:p>
            <a:pPr lvl="0" algn="ctr"/>
            <a:endParaRPr lang="pl-PL" sz="2400" dirty="0"/>
          </a:p>
          <a:p>
            <a:pPr marL="0" lvl="0" indent="0" algn="ctr">
              <a:buNone/>
            </a:pPr>
            <a:r>
              <a:rPr lang="pl-PL" sz="2400" dirty="0"/>
              <a:t>Zaczyna się od etapu </a:t>
            </a:r>
            <a:r>
              <a:rPr lang="pl-PL" sz="2400" b="1" dirty="0"/>
              <a:t>1</a:t>
            </a:r>
            <a:r>
              <a:rPr lang="pl-PL" sz="2400" dirty="0"/>
              <a:t>, a następnie realizuje się kolejne etapy (</a:t>
            </a:r>
            <a:r>
              <a:rPr lang="pl-PL" sz="2400" b="1" dirty="0"/>
              <a:t>2, 3, 4</a:t>
            </a:r>
            <a:r>
              <a:rPr lang="pl-PL" sz="2400" dirty="0"/>
              <a:t>...), aż do osiągnięcia celu. Wtedy przychodzi czas na etap podtrzymujący, czyli tzw. dietę stabilizacyjną.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D4692901-F3A1-43C8-9DE5-D80ECF4E633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59"/>
          <a:stretch/>
        </p:blipFill>
        <p:spPr>
          <a:xfrm>
            <a:off x="2806994" y="3610788"/>
            <a:ext cx="2806997" cy="2755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1E347178-32A1-4BDC-A002-381FE84106E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142E629C-F101-4195-89F0-36CA9DACE04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480ADD0-F2E9-42D0-AB22-4A05D59DE2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5215" y="181683"/>
            <a:ext cx="9072563" cy="1876425"/>
          </a:xfrm>
        </p:spPr>
        <p:txBody>
          <a:bodyPr>
            <a:normAutofit/>
          </a:bodyPr>
          <a:lstStyle/>
          <a:p>
            <a:pPr lvl="0" algn="l"/>
            <a:r>
              <a:rPr lang="pl-PL" sz="4800" b="1" dirty="0">
                <a:solidFill>
                  <a:srgbClr val="808080"/>
                </a:solidFill>
              </a:rPr>
              <a:t>ETAP 1</a:t>
            </a:r>
            <a:br>
              <a:rPr lang="pl-PL" sz="4800" b="1" dirty="0">
                <a:solidFill>
                  <a:srgbClr val="808080"/>
                </a:solidFill>
              </a:rPr>
            </a:br>
            <a:r>
              <a:rPr lang="pl-PL" sz="4800" b="1" dirty="0">
                <a:solidFill>
                  <a:srgbClr val="808080"/>
                </a:solidFill>
              </a:rPr>
              <a:t>PRZECIWDZIAŁANIE ZAPALENIOM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745B8D45-488E-45D8-8F66-7C9EA912352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841663" y="1883567"/>
            <a:ext cx="10151918" cy="2576946"/>
          </a:xfrm>
        </p:spPr>
        <p:txBody>
          <a:bodyPr/>
          <a:lstStyle/>
          <a:p>
            <a:pPr marL="0" lvl="0" indent="0">
              <a:buNone/>
            </a:pPr>
            <a:endParaRPr lang="pl-PL" sz="2400" dirty="0"/>
          </a:p>
          <a:p>
            <a:pPr marL="0" lvl="0" indent="0">
              <a:buSzPct val="45000"/>
              <a:buNone/>
            </a:pPr>
            <a:r>
              <a:rPr lang="pl-PL" sz="2000" dirty="0"/>
              <a:t>Nieprawidłowa dieta prowadzi do stanów zapalnych organizmu. </a:t>
            </a:r>
          </a:p>
          <a:p>
            <a:pPr marL="0" lvl="0" indent="0">
              <a:buSzPct val="45000"/>
              <a:buNone/>
            </a:pPr>
            <a:r>
              <a:rPr lang="pl-PL" sz="2000" dirty="0"/>
              <a:t>Pierwszy krok wspomaga </a:t>
            </a:r>
            <a:r>
              <a:rPr lang="pl-PL" sz="2000" b="1" u="sng" dirty="0"/>
              <a:t>powrót organizmu do naturalnej równowagi</a:t>
            </a:r>
          </a:p>
          <a:p>
            <a:pPr marL="0" lvl="0" indent="0">
              <a:buSzPct val="45000"/>
              <a:buNone/>
            </a:pPr>
            <a:r>
              <a:rPr lang="pl-PL" sz="2000" dirty="0"/>
              <a:t>Celem pierwszego kroku jest nie tylko </a:t>
            </a:r>
            <a:r>
              <a:rPr lang="pl-PL" sz="2000" b="1" u="sng" dirty="0"/>
              <a:t>utrata wagi</a:t>
            </a:r>
            <a:r>
              <a:rPr lang="pl-PL" sz="2000" dirty="0"/>
              <a:t>, ale również </a:t>
            </a:r>
            <a:r>
              <a:rPr lang="pl-PL" sz="2000" b="1" u="sng" dirty="0"/>
              <a:t>oczyszczenie i detoks organizmu</a:t>
            </a:r>
            <a:r>
              <a:rPr lang="pl-PL" sz="2000" dirty="0"/>
              <a:t>, a także </a:t>
            </a:r>
            <a:r>
              <a:rPr lang="pl-PL" sz="2000" u="sng" dirty="0">
                <a:effectLst>
                  <a:outerShdw dist="17961" dir="2700000">
                    <a:scrgbClr r="0" g="0" b="0"/>
                  </a:outerShdw>
                </a:effectLst>
              </a:rPr>
              <a:t>poprawa samopoczucia i polepszenie ogólnego stanu zdrowia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279FE5F4-C14A-47E0-BF93-4F119CDF3836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19837" y="4221524"/>
            <a:ext cx="4053600" cy="25117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FB4381A-35E2-471D-8A7D-8628F3611A91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E59197B4-C503-4BF9-A730-3BE9EA37AEC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30228" y="369014"/>
            <a:ext cx="728507" cy="71859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9450AD45-0EF8-43CF-A31D-E9FECF3F0EC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C95D3FB-F344-4D44-8E4F-448B1479AE5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92282" y="328332"/>
            <a:ext cx="12095163" cy="1262063"/>
          </a:xfrm>
        </p:spPr>
        <p:txBody>
          <a:bodyPr>
            <a:normAutofit fontScale="90000"/>
          </a:bodyPr>
          <a:lstStyle/>
          <a:p>
            <a:pPr lvl="0" algn="l"/>
            <a:r>
              <a:rPr lang="pl-PL" b="1" dirty="0">
                <a:solidFill>
                  <a:srgbClr val="808080"/>
                </a:solidFill>
              </a:rPr>
              <a:t>ETAP 2-5 </a:t>
            </a:r>
            <a:br>
              <a:rPr lang="pl-PL" b="1" dirty="0">
                <a:solidFill>
                  <a:srgbClr val="808080"/>
                </a:solidFill>
              </a:rPr>
            </a:br>
            <a:r>
              <a:rPr lang="pl-PL" b="1" dirty="0">
                <a:solidFill>
                  <a:srgbClr val="808080"/>
                </a:solidFill>
              </a:rPr>
              <a:t>UTRATA WAGI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795132E6-7A2F-44AF-B305-D8D028C97F89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0C70F430-B627-4BA9-A7CE-1F8702AA56C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98763" y="1789256"/>
            <a:ext cx="5761038" cy="4567238"/>
          </a:xfrm>
        </p:spPr>
        <p:txBody>
          <a:bodyPr>
            <a:normAutofit fontScale="92500" lnSpcReduction="20000"/>
          </a:bodyPr>
          <a:lstStyle/>
          <a:p>
            <a:pPr lvl="0"/>
            <a:endParaRPr lang="pl-PL" dirty="0"/>
          </a:p>
          <a:p>
            <a:pPr marL="0" lvl="0" indent="0">
              <a:buSzPct val="45000"/>
              <a:buNone/>
            </a:pPr>
            <a:r>
              <a:rPr lang="pl-PL" sz="2400" dirty="0"/>
              <a:t>Ten etap jest podzielony na 4 fazy:</a:t>
            </a:r>
          </a:p>
          <a:p>
            <a:pPr marL="0" lvl="0" indent="0">
              <a:buSzPct val="45000"/>
              <a:buNone/>
            </a:pPr>
            <a:r>
              <a:rPr lang="pl-PL" sz="2400" dirty="0"/>
              <a:t>Jego celem jest </a:t>
            </a:r>
            <a:r>
              <a:rPr lang="pl-PL" sz="2400" b="1" u="sng" dirty="0"/>
              <a:t>utrata masy tłuszczowej</a:t>
            </a:r>
            <a:r>
              <a:rPr lang="pl-PL" sz="2400" dirty="0"/>
              <a:t> przy jednoczesnym zachowaniu energii i witalności.</a:t>
            </a:r>
          </a:p>
          <a:p>
            <a:pPr marL="0" lvl="0" indent="0">
              <a:buSzPct val="45000"/>
              <a:buNone/>
            </a:pPr>
            <a:r>
              <a:rPr lang="pl-PL" sz="2400" dirty="0"/>
              <a:t>Za sprawą </a:t>
            </a:r>
            <a:r>
              <a:rPr lang="pl-PL" sz="2400" b="1" u="sng" dirty="0"/>
              <a:t>suplementów diety NUTRICODE</a:t>
            </a:r>
            <a:r>
              <a:rPr lang="pl-PL" sz="2400" dirty="0"/>
              <a:t> kompleksowo wspomagamy organizm, dostarczając mu niezbędne składniki odżywcze.</a:t>
            </a:r>
          </a:p>
          <a:p>
            <a:pPr marL="0" lvl="0" indent="0">
              <a:buSzPct val="45000"/>
              <a:buNone/>
            </a:pPr>
            <a:r>
              <a:rPr lang="pl-PL" sz="2400" b="1" u="sng" dirty="0"/>
              <a:t>Dalszy detoks i oczyszczanie organizmu</a:t>
            </a:r>
            <a:r>
              <a:rPr lang="pl-PL" sz="2400" dirty="0"/>
              <a:t> wpływają na nasze dobre samopoczucie.</a:t>
            </a:r>
          </a:p>
          <a:p>
            <a:pPr marL="0" lvl="0" indent="0">
              <a:buSzPct val="45000"/>
              <a:buNone/>
            </a:pPr>
            <a:r>
              <a:rPr lang="pl-PL" sz="2400" b="1" u="sng" dirty="0"/>
              <a:t>Zachowujemy masę mięśniową</a:t>
            </a:r>
            <a:r>
              <a:rPr lang="pl-PL" sz="2400" dirty="0"/>
              <a:t>, co zapobiega utracie jędrności ciała.</a:t>
            </a:r>
          </a:p>
          <a:p>
            <a:pPr marL="0" lvl="0" indent="0">
              <a:buSzPct val="45000"/>
              <a:buNone/>
            </a:pPr>
            <a:r>
              <a:rPr lang="pl-PL" sz="2400" dirty="0"/>
              <a:t>Sukcesywnie </a:t>
            </a:r>
            <a:r>
              <a:rPr lang="pl-PL" sz="2400" b="1" u="sng" dirty="0"/>
              <a:t>tracimy zbędne kilogramy.</a:t>
            </a:r>
            <a:endParaRPr lang="pl-PL" sz="2400" dirty="0"/>
          </a:p>
          <a:p>
            <a:pPr marL="0" lvl="0" indent="0">
              <a:buSzPct val="45000"/>
              <a:buNone/>
            </a:pPr>
            <a:r>
              <a:rPr lang="pl-PL" sz="2400" dirty="0"/>
              <a:t>Zmniejsza się widoczność </a:t>
            </a:r>
            <a:r>
              <a:rPr lang="pl-PL" sz="2400" b="1" u="sng" dirty="0"/>
              <a:t>cellulitu</a:t>
            </a:r>
            <a:r>
              <a:rPr lang="pl-PL" sz="2400" dirty="0"/>
              <a:t>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3BBC030C-707E-4288-B330-1CE6FE5F1703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917873" y="3208486"/>
            <a:ext cx="5521902" cy="36796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E6F909DD-56E8-49D2-9470-2D9163129B1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DB3354E-73B2-4387-81E1-6257ACEC1D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550718" y="361950"/>
            <a:ext cx="5403273" cy="1262063"/>
          </a:xfrm>
        </p:spPr>
        <p:txBody>
          <a:bodyPr>
            <a:normAutofit fontScale="90000"/>
          </a:bodyPr>
          <a:lstStyle/>
          <a:p>
            <a:pPr lvl="0" algn="l"/>
            <a:r>
              <a:rPr lang="pl-PL" b="1" dirty="0">
                <a:solidFill>
                  <a:srgbClr val="808080"/>
                </a:solidFill>
              </a:rPr>
              <a:t>ETAP 6</a:t>
            </a:r>
            <a:br>
              <a:rPr lang="pl-PL" b="1" dirty="0">
                <a:solidFill>
                  <a:srgbClr val="808080"/>
                </a:solidFill>
              </a:rPr>
            </a:br>
            <a:r>
              <a:rPr lang="pl-PL" b="1" dirty="0">
                <a:solidFill>
                  <a:srgbClr val="808080"/>
                </a:solidFill>
              </a:rPr>
              <a:t>TONIFIKACJA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52C96747-CC82-4AD3-B2B5-C83BEE6F55B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914400" y="2239792"/>
            <a:ext cx="12095163" cy="4384675"/>
          </a:xfrm>
        </p:spPr>
        <p:txBody>
          <a:bodyPr/>
          <a:lstStyle/>
          <a:p>
            <a:pPr marL="0" lvl="0" indent="0">
              <a:buSzPct val="45000"/>
              <a:buNone/>
            </a:pPr>
            <a:r>
              <a:rPr lang="pl-PL" sz="2400" dirty="0"/>
              <a:t>Ten krok ma na celu </a:t>
            </a:r>
            <a:r>
              <a:rPr lang="pl-PL" sz="2400" b="1" u="sng" dirty="0"/>
              <a:t>pobudzenie mięśni</a:t>
            </a:r>
            <a:r>
              <a:rPr lang="pl-PL" sz="2400" dirty="0"/>
              <a:t>, aby ułatwić ich przyrost.</a:t>
            </a:r>
          </a:p>
          <a:p>
            <a:pPr lvl="0">
              <a:buSzPct val="45000"/>
              <a:buFont typeface="StarSymbol"/>
              <a:buChar char="●"/>
            </a:pPr>
            <a:endParaRPr lang="pl-PL" sz="4400" dirty="0"/>
          </a:p>
          <a:p>
            <a:pPr marL="0" lvl="0" indent="0" algn="ctr">
              <a:buSzPct val="45000"/>
              <a:buNone/>
            </a:pPr>
            <a:r>
              <a:rPr lang="pl-PL" sz="4400" b="1" dirty="0">
                <a:solidFill>
                  <a:srgbClr val="808080"/>
                </a:solidFill>
              </a:rPr>
              <a:t>PODTRZYMANIE</a:t>
            </a:r>
          </a:p>
          <a:p>
            <a:pPr marL="0" lvl="0" indent="0" algn="ctr">
              <a:buSzPct val="45000"/>
              <a:buNone/>
            </a:pPr>
            <a:r>
              <a:rPr lang="pl-PL" sz="2400" b="1" i="1" u="sng" dirty="0"/>
              <a:t>Cel osiągnięty!</a:t>
            </a:r>
          </a:p>
          <a:p>
            <a:pPr marL="0" lvl="0" indent="0" algn="ctr">
              <a:buSzPct val="45000"/>
              <a:buNone/>
            </a:pPr>
            <a:r>
              <a:rPr lang="pl-PL" sz="2400" i="1" dirty="0"/>
              <a:t>Podczas tego kroku stosujemy zrównoważoną dietę, która zagwarantuje ustabilizowanie wagi na długi czas, zapobiegając efektowi jo-jo.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FC38603A-3116-42E0-9A75-787A5E0A09F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E6F909DD-56E8-49D2-9470-2D9163129B1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FC38603A-3116-42E0-9A75-787A5E0A09F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37519" y="3278041"/>
            <a:ext cx="3693101" cy="1678682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B5C5BCE8-50C3-4B19-B83A-D2C22EA85B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27" y="280555"/>
            <a:ext cx="6078528" cy="4684985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4742D288-6B48-4D2C-B621-001CC04D195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126" y="4956723"/>
            <a:ext cx="4665289" cy="1800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69998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BE3FA673-BB45-4758-A692-8934BDCEA992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4E3BD20-454A-4BB3-B2B2-98B9A53C7A7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22119" y="243763"/>
            <a:ext cx="7273636" cy="1262063"/>
          </a:xfrm>
        </p:spPr>
        <p:txBody>
          <a:bodyPr/>
          <a:lstStyle/>
          <a:p>
            <a:pPr lvl="0" algn="l"/>
            <a:r>
              <a:rPr lang="pl-PL" b="1" dirty="0">
                <a:solidFill>
                  <a:srgbClr val="808080"/>
                </a:solidFill>
              </a:rPr>
              <a:t>ZMIEŃ NAWYKI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F24412C1-D77B-47DA-90DB-F743FD7F405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1747836" y="2146563"/>
            <a:ext cx="10110355" cy="1899516"/>
          </a:xfrm>
        </p:spPr>
        <p:txBody>
          <a:bodyPr/>
          <a:lstStyle/>
          <a:p>
            <a:pPr marL="0" lvl="0" indent="0">
              <a:buNone/>
            </a:pPr>
            <a:r>
              <a:rPr lang="pl-PL" sz="2400" dirty="0"/>
              <a:t>Na naszej stronie: </a:t>
            </a:r>
            <a:r>
              <a:rPr lang="pl-PL" sz="2400" dirty="0">
                <a:solidFill>
                  <a:srgbClr val="0070C0"/>
                </a:solidFill>
              </a:rPr>
              <a:t>pl.fmworld.com/fit6 </a:t>
            </a:r>
            <a:r>
              <a:rPr lang="pl-PL" sz="2400" dirty="0"/>
              <a:t>znajdziesz przepisy odpowiednie dla każdego etapu, które ułatwią Ci przygotowywanie posiłków i różnicowanie diety.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288D3E5-BBB6-4B87-B9B7-CE916FC2D64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49382"/>
            <a:ext cx="3693101" cy="167868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1D047515-975A-4165-A320-88CBEE9FE3F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2190" y="3148445"/>
            <a:ext cx="10956171" cy="375310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AC549ED2-7BE7-49E5-B998-837AA1767DB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B6E08E5-817F-43D4-9F2A-A365E4A2E2F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7820" y="197715"/>
            <a:ext cx="12095163" cy="1262063"/>
          </a:xfrm>
        </p:spPr>
        <p:txBody>
          <a:bodyPr/>
          <a:lstStyle/>
          <a:p>
            <a:pPr lvl="0" algn="l"/>
            <a:r>
              <a:rPr lang="pl-PL" b="1" dirty="0">
                <a:solidFill>
                  <a:srgbClr val="808080"/>
                </a:solidFill>
              </a:rPr>
              <a:t>OPIEKA DIETETYKA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1B13B17B-4CE5-470C-AB5A-A8F14DD94B4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46809" y="2011509"/>
            <a:ext cx="12095163" cy="4384675"/>
          </a:xfrm>
        </p:spPr>
        <p:txBody>
          <a:bodyPr/>
          <a:lstStyle/>
          <a:p>
            <a:pPr lvl="0"/>
            <a:endParaRPr lang="pl-PL" dirty="0"/>
          </a:p>
          <a:p>
            <a:pPr marL="0" lvl="0" indent="0">
              <a:buNone/>
            </a:pPr>
            <a:r>
              <a:rPr lang="pl-PL" b="1" dirty="0"/>
              <a:t>Dietetyk  - Klaudia Niemira</a:t>
            </a:r>
          </a:p>
          <a:p>
            <a:pPr marL="0" lvl="0" indent="0">
              <a:buNone/>
            </a:pPr>
            <a:r>
              <a:rPr lang="pl-PL" dirty="0"/>
              <a:t>Opiekun FIT6 w Polsce</a:t>
            </a:r>
          </a:p>
          <a:p>
            <a:pPr lvl="0"/>
            <a:endParaRPr lang="pl-PL" dirty="0"/>
          </a:p>
          <a:p>
            <a:pPr marL="0" lvl="0" indent="0">
              <a:buNone/>
            </a:pPr>
            <a:r>
              <a:rPr lang="pl-PL" i="1" dirty="0"/>
              <a:t>e-mail:</a:t>
            </a:r>
          </a:p>
          <a:p>
            <a:pPr marL="0" lvl="0" indent="0">
              <a:buNone/>
            </a:pPr>
            <a:r>
              <a:rPr lang="pl-PL" i="1" dirty="0"/>
              <a:t>dietetyk.fit6@fmworld.com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DB2907D6-89EE-4351-94EC-B8AAEB9A9BA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382560" y="1520629"/>
            <a:ext cx="3693101" cy="536643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23A1ABA2-BE86-4CC9-9146-5F7F3DAAACA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60365" y="2831044"/>
            <a:ext cx="3693101" cy="167868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54948B90-02DF-4F8D-B046-6A93023498D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D436DE3-03E7-4150-BE33-EE61895968F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6027" y="-52030"/>
            <a:ext cx="12095163" cy="1262063"/>
          </a:xfrm>
        </p:spPr>
        <p:txBody>
          <a:bodyPr>
            <a:normAutofit/>
          </a:bodyPr>
          <a:lstStyle/>
          <a:p>
            <a:pPr lvl="0"/>
            <a:r>
              <a:rPr lang="pl-PL" sz="3600" b="1" dirty="0">
                <a:solidFill>
                  <a:srgbClr val="808080"/>
                </a:solidFill>
              </a:rPr>
              <a:t>Program nie jest wskazany dla: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17804090-0BCC-465F-9013-2D4B757B3A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26027" y="955988"/>
            <a:ext cx="12437887" cy="4384675"/>
          </a:xfrm>
        </p:spPr>
        <p:txBody>
          <a:bodyPr>
            <a:normAutofit fontScale="25000" lnSpcReduction="20000"/>
          </a:bodyPr>
          <a:lstStyle/>
          <a:p>
            <a:r>
              <a:rPr lang="pl-PL" sz="7200" dirty="0"/>
              <a:t>dzieci do 16. roku życia</a:t>
            </a:r>
          </a:p>
          <a:p>
            <a:r>
              <a:rPr lang="pl-PL" sz="7200" dirty="0"/>
              <a:t>kobiet ciężarnych i karmiących piersią</a:t>
            </a:r>
          </a:p>
          <a:p>
            <a:r>
              <a:rPr lang="pl-PL" sz="7200" dirty="0"/>
              <a:t>osób chorych na cukrzycę typu I </a:t>
            </a:r>
            <a:r>
              <a:rPr lang="pl-PL" sz="7200" dirty="0" err="1"/>
              <a:t>i</a:t>
            </a:r>
            <a:r>
              <a:rPr lang="pl-PL" sz="7200" dirty="0"/>
              <a:t> II, przyjmujących insulinę</a:t>
            </a:r>
          </a:p>
          <a:p>
            <a:r>
              <a:rPr lang="pl-PL" sz="7200" dirty="0"/>
              <a:t>osób cierpiących na niewydolność czynności serca</a:t>
            </a:r>
          </a:p>
          <a:p>
            <a:r>
              <a:rPr lang="pl-PL" sz="7200" dirty="0"/>
              <a:t>osób cierpiących na niewydolność czynności nerek</a:t>
            </a:r>
          </a:p>
          <a:p>
            <a:r>
              <a:rPr lang="pl-PL" sz="7200" dirty="0"/>
              <a:t>osób z poważnymi schorzeniami wątroby (marskość wątroby, żółtaczka)</a:t>
            </a:r>
          </a:p>
          <a:p>
            <a:r>
              <a:rPr lang="pl-PL" sz="7200" dirty="0"/>
              <a:t>osób z poważnymi chorobami autoimmunologicznymi (toczeń, łuszczyca, stwardnienie rozsiane, reumatoidalne zapalenie stawów, niektóre rodzaje anemii, HIV)</a:t>
            </a:r>
          </a:p>
          <a:p>
            <a:r>
              <a:rPr lang="pl-PL" sz="7200" dirty="0"/>
              <a:t>osób cierpiących na niektóre rodzaje chorób zapalnych jelit (wrzodziejące zapalenie jelita grubego, choroba </a:t>
            </a:r>
            <a:r>
              <a:rPr lang="pl-PL" sz="7200" dirty="0" err="1"/>
              <a:t>Leśniowskiego-Crohna</a:t>
            </a:r>
            <a:r>
              <a:rPr lang="pl-PL" sz="7200" dirty="0"/>
              <a:t>, zespół jelita drażliwego)</a:t>
            </a:r>
          </a:p>
          <a:p>
            <a:r>
              <a:rPr lang="pl-PL" sz="7200" dirty="0"/>
              <a:t>osób chorych na przewlekłe zapalenie błony śluzowej żołądka w fazie aktywnej i mających wrzody żołądka</a:t>
            </a:r>
          </a:p>
          <a:p>
            <a:r>
              <a:rPr lang="pl-PL" sz="7200" dirty="0"/>
              <a:t>osób poddawanych kontroli INR </a:t>
            </a:r>
            <a:r>
              <a:rPr lang="pl-PL" sz="7200" dirty="0" err="1"/>
              <a:t>hipokoagulacyjnych</a:t>
            </a:r>
            <a:r>
              <a:rPr lang="pl-PL" sz="7200" dirty="0"/>
              <a:t> lub przyjmujących doustne leki przeciwzakrzepowe</a:t>
            </a:r>
          </a:p>
          <a:p>
            <a:r>
              <a:rPr lang="pl-PL" sz="7200" dirty="0"/>
              <a:t>osób poddawanych leczeniu onkologicznemu lub takich, u których zakończenie leczenia nastąpiło w okresie krótszym niż dwa lata</a:t>
            </a:r>
          </a:p>
          <a:p>
            <a:r>
              <a:rPr lang="pl-PL" sz="7200" dirty="0"/>
              <a:t>osób cierpiących na nietolerancję lub uczulonych na jakikolwiek składnik stosowanych suplementów diety</a:t>
            </a:r>
          </a:p>
          <a:p>
            <a:r>
              <a:rPr lang="pl-PL" sz="7200" dirty="0"/>
              <a:t>osób z anemią</a:t>
            </a:r>
          </a:p>
          <a:p>
            <a:r>
              <a:rPr lang="pl-PL" sz="7200" dirty="0"/>
              <a:t>wegetarian</a:t>
            </a:r>
          </a:p>
          <a:p>
            <a:r>
              <a:rPr lang="pl-PL" sz="7200" dirty="0"/>
              <a:t>sportowców lub osób uprawiających sporty konkurencyjne / wymagające intensywnego wysiłku fizycznego</a:t>
            </a:r>
          </a:p>
          <a:p>
            <a:pPr marL="0" indent="0">
              <a:buNone/>
            </a:pPr>
            <a:r>
              <a:rPr lang="pl-PL" sz="7200" b="1" dirty="0"/>
              <a:t>W przypadku jakichkolwiek wątpliwości, skontaktuj się ze swoim lekarzem. W celu uzyskania dalszych informacji lub pytań skontaktuj się pod adresem mailowym z naszym dietetykiem Klaudią Niemirą: dietetyk.fit6@fmworld.com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8D41ED04-C901-4ABF-9B44-AFC94BB1DA6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4624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68DF34B3-84C7-4AB5-81A5-18B887548A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847609"/>
            <a:ext cx="13439775" cy="71206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903D752A-0644-4580-8169-34DA58943F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722C67D3-7C39-4671-B39E-05BE87F245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32362" y="-1"/>
            <a:ext cx="6907413" cy="684760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A7E23EDD-468F-49DD-A146-435F693D3D9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87619" y="10391"/>
            <a:ext cx="690759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48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/>
          <p:cNvSpPr/>
          <p:nvPr/>
        </p:nvSpPr>
        <p:spPr>
          <a:xfrm>
            <a:off x="6825721" y="5261513"/>
            <a:ext cx="6613877" cy="846672"/>
          </a:xfrm>
          <a:prstGeom prst="rect">
            <a:avLst/>
          </a:prstGeom>
          <a:solidFill>
            <a:schemeClr val="accent1">
              <a:alpha val="86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3985"/>
            <a:endParaRPr lang="pl-PL" sz="2646">
              <a:solidFill>
                <a:prstClr val="white"/>
              </a:solidFill>
              <a:latin typeface="Calibri"/>
            </a:endParaRPr>
          </a:p>
        </p:txBody>
      </p:sp>
      <p:sp>
        <p:nvSpPr>
          <p:cNvPr id="2" name="pole tekstowe 1"/>
          <p:cNvSpPr txBox="1"/>
          <p:nvPr/>
        </p:nvSpPr>
        <p:spPr>
          <a:xfrm>
            <a:off x="6931555" y="5248711"/>
            <a:ext cx="6350039" cy="816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43985"/>
            <a:r>
              <a:rPr lang="pl-PL" sz="4703" b="1" dirty="0">
                <a:solidFill>
                  <a:prstClr val="white"/>
                </a:solidFill>
                <a:latin typeface="Calibri"/>
              </a:rPr>
              <a:t>INNER BALANCE</a:t>
            </a:r>
            <a:endParaRPr lang="pl-PL" sz="4703" dirty="0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7460725" y="2509830"/>
            <a:ext cx="4762529" cy="63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3528" b="1" dirty="0">
                <a:solidFill>
                  <a:srgbClr val="003399"/>
                </a:solidFill>
                <a:latin typeface="Calibri"/>
              </a:rPr>
              <a:t>INNER BALANCE</a:t>
            </a:r>
            <a:endParaRPr lang="pl-PL" sz="3528" dirty="0">
              <a:solidFill>
                <a:srgbClr val="003399"/>
              </a:solidFill>
              <a:latin typeface="Calibri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7460725" y="3144833"/>
            <a:ext cx="5185865" cy="725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srgbClr val="003399"/>
                </a:solidFill>
                <a:latin typeface="Calibri"/>
              </a:rPr>
              <a:t> Utrzymuje równowagę kwasowo-zasadową</a:t>
            </a: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srgbClr val="003399"/>
                </a:solidFill>
                <a:latin typeface="Calibri"/>
              </a:rPr>
              <a:t> Źródło kluczowych mikroelementów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7460725" y="3991505"/>
            <a:ext cx="5185865" cy="56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1543" b="1" dirty="0">
                <a:solidFill>
                  <a:prstClr val="black"/>
                </a:solidFill>
                <a:latin typeface="Calibri"/>
              </a:rPr>
              <a:t>Miesięczny system dzień-noc, 24-godzinne działanie dla utrzymania równowagi kwasowo-zasadowej organizmu.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7460725" y="4612853"/>
            <a:ext cx="5185865" cy="54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1470" dirty="0">
                <a:solidFill>
                  <a:prstClr val="black"/>
                </a:solidFill>
                <a:latin typeface="Calibri"/>
              </a:rPr>
              <a:t>60 SASZETEK + 60 KAPSUŁEK</a:t>
            </a:r>
          </a:p>
          <a:p>
            <a:pPr defTabSz="1343985"/>
            <a:r>
              <a:rPr lang="pl-PL" sz="1470" dirty="0">
                <a:solidFill>
                  <a:prstClr val="black"/>
                </a:solidFill>
                <a:latin typeface="Calibri"/>
              </a:rPr>
              <a:t>240 g + 30 g</a:t>
            </a:r>
            <a:endParaRPr lang="pl-PL" sz="1470" b="1" dirty="0">
              <a:solidFill>
                <a:srgbClr val="003399"/>
              </a:solidFill>
              <a:latin typeface="Calibri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0D307873-4DAB-4E69-9CF8-4488014DF4A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7869" y="2555453"/>
            <a:ext cx="5710211" cy="2691956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xmlns="" id="{AF3C9913-1DCB-4085-B2A3-5409CBD06258}"/>
              </a:ext>
            </a:extLst>
          </p:cNvPr>
          <p:cNvSpPr txBox="1"/>
          <p:nvPr/>
        </p:nvSpPr>
        <p:spPr>
          <a:xfrm>
            <a:off x="7166315" y="1851737"/>
            <a:ext cx="4762529" cy="63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3528" b="1" dirty="0">
                <a:solidFill>
                  <a:srgbClr val="003399"/>
                </a:solidFill>
                <a:latin typeface="Calibri"/>
              </a:rPr>
              <a:t>INNER BALANCE</a:t>
            </a:r>
            <a:endParaRPr lang="pl-PL" sz="3528" dirty="0">
              <a:solidFill>
                <a:srgbClr val="003399"/>
              </a:solidFill>
              <a:latin typeface="Calibri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0F0F2AB3-A48D-476C-931D-A4766E1D0CB2}"/>
              </a:ext>
            </a:extLst>
          </p:cNvPr>
          <p:cNvSpPr txBox="1"/>
          <p:nvPr/>
        </p:nvSpPr>
        <p:spPr>
          <a:xfrm>
            <a:off x="7166315" y="2486740"/>
            <a:ext cx="5185865" cy="725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srgbClr val="003399"/>
                </a:solidFill>
                <a:latin typeface="Calibri"/>
              </a:rPr>
              <a:t> Utrzymuje równowagę kwasowo-zasadową</a:t>
            </a: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srgbClr val="003399"/>
                </a:solidFill>
                <a:latin typeface="Calibri"/>
              </a:rPr>
              <a:t> Źródło kluczowych mikroelementów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xmlns="" id="{C8A9DD7A-B4E9-4982-8D2C-1FD52B31DEDC}"/>
              </a:ext>
            </a:extLst>
          </p:cNvPr>
          <p:cNvSpPr txBox="1"/>
          <p:nvPr/>
        </p:nvSpPr>
        <p:spPr>
          <a:xfrm>
            <a:off x="7166315" y="3333412"/>
            <a:ext cx="5185865" cy="56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1543" b="1" dirty="0">
                <a:solidFill>
                  <a:prstClr val="black"/>
                </a:solidFill>
                <a:latin typeface="Calibri"/>
              </a:rPr>
              <a:t>Miesięczny system dzień-noc, 24-godzinne działanie dla utrzymania równowagi kwasowo-zasadowej organizmu.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xmlns="" id="{C4CFEB9C-CF27-4825-90E7-15CBFF28A1A0}"/>
              </a:ext>
            </a:extLst>
          </p:cNvPr>
          <p:cNvSpPr txBox="1"/>
          <p:nvPr/>
        </p:nvSpPr>
        <p:spPr>
          <a:xfrm>
            <a:off x="7166315" y="3954760"/>
            <a:ext cx="5185865" cy="54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1470" dirty="0">
                <a:solidFill>
                  <a:prstClr val="black"/>
                </a:solidFill>
                <a:latin typeface="Calibri"/>
              </a:rPr>
              <a:t>60 SASZETEK + 60 KAPSUŁEK</a:t>
            </a:r>
          </a:p>
          <a:p>
            <a:pPr defTabSz="1343985"/>
            <a:r>
              <a:rPr lang="pl-PL" sz="1470" dirty="0">
                <a:solidFill>
                  <a:prstClr val="black"/>
                </a:solidFill>
                <a:latin typeface="Calibri"/>
              </a:rPr>
              <a:t>240 g + 30 g</a:t>
            </a:r>
            <a:endParaRPr lang="pl-PL" sz="1470" b="1" dirty="0">
              <a:solidFill>
                <a:srgbClr val="003399"/>
              </a:solidFill>
              <a:latin typeface="Calibri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ADDDBA21-A6D1-49A1-9EF6-B8005C7D7AB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30733" y="5211760"/>
            <a:ext cx="3221615" cy="146437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7143223" y="1028154"/>
            <a:ext cx="5926703" cy="1178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3528" b="1" dirty="0">
                <a:solidFill>
                  <a:prstClr val="white"/>
                </a:solidFill>
                <a:latin typeface="Calibri"/>
              </a:rPr>
              <a:t>Zakwaszenie może Cię dotyczyć, jeśli:</a:t>
            </a:r>
            <a:endParaRPr lang="pl-PL" sz="3528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7249057" y="2403995"/>
            <a:ext cx="5609201" cy="26690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>
              <a:lnSpc>
                <a:spcPts val="3381"/>
              </a:lnSpc>
              <a:buFont typeface="Wingdings" pitchFamily="2" charset="2"/>
              <a:buChar char="§"/>
            </a:pPr>
            <a:r>
              <a:rPr lang="pl-PL" sz="2058" dirty="0">
                <a:solidFill>
                  <a:prstClr val="white"/>
                </a:solidFill>
                <a:latin typeface="Calibri"/>
              </a:rPr>
              <a:t> jesz słodycze i inne produkty bogate w cukier</a:t>
            </a:r>
          </a:p>
          <a:p>
            <a:pPr defTabSz="1343985">
              <a:lnSpc>
                <a:spcPts val="3381"/>
              </a:lnSpc>
              <a:buFont typeface="Wingdings" pitchFamily="2" charset="2"/>
              <a:buChar char="§"/>
            </a:pPr>
            <a:r>
              <a:rPr lang="pl-PL" sz="2058" dirty="0">
                <a:solidFill>
                  <a:prstClr val="white"/>
                </a:solidFill>
                <a:latin typeface="Calibri"/>
              </a:rPr>
              <a:t> pijesz kawę, alkohol, słodkie, gazowane napoje</a:t>
            </a:r>
          </a:p>
          <a:p>
            <a:pPr defTabSz="1343985">
              <a:lnSpc>
                <a:spcPts val="3381"/>
              </a:lnSpc>
              <a:buFont typeface="Wingdings" pitchFamily="2" charset="2"/>
              <a:buChar char="§"/>
            </a:pPr>
            <a:r>
              <a:rPr lang="pl-PL" sz="2058" dirty="0">
                <a:solidFill>
                  <a:prstClr val="white"/>
                </a:solidFill>
                <a:latin typeface="Calibri"/>
              </a:rPr>
              <a:t> często sięgasz po dania gotowe</a:t>
            </a:r>
          </a:p>
          <a:p>
            <a:pPr defTabSz="1343985">
              <a:lnSpc>
                <a:spcPts val="3381"/>
              </a:lnSpc>
              <a:buFont typeface="Wingdings" pitchFamily="2" charset="2"/>
              <a:buChar char="§"/>
            </a:pPr>
            <a:r>
              <a:rPr lang="pl-PL" sz="2058" dirty="0">
                <a:solidFill>
                  <a:prstClr val="white"/>
                </a:solidFill>
                <a:latin typeface="Calibri"/>
              </a:rPr>
              <a:t> jesz dużo mięsa</a:t>
            </a:r>
          </a:p>
          <a:p>
            <a:pPr defTabSz="1343985">
              <a:lnSpc>
                <a:spcPts val="3381"/>
              </a:lnSpc>
              <a:buFont typeface="Wingdings" pitchFamily="2" charset="2"/>
              <a:buChar char="§"/>
            </a:pPr>
            <a:r>
              <a:rPr lang="pl-PL" sz="2058" dirty="0">
                <a:solidFill>
                  <a:prstClr val="white"/>
                </a:solidFill>
                <a:latin typeface="Calibri"/>
              </a:rPr>
              <a:t> masz złe samopoczucie, odczuwasz zmęczenie</a:t>
            </a:r>
          </a:p>
          <a:p>
            <a:pPr defTabSz="1343985">
              <a:lnSpc>
                <a:spcPts val="3381"/>
              </a:lnSpc>
              <a:buFont typeface="Wingdings" pitchFamily="2" charset="2"/>
              <a:buChar char="§"/>
            </a:pPr>
            <a:r>
              <a:rPr lang="pl-PL" sz="2058" dirty="0">
                <a:solidFill>
                  <a:prstClr val="white"/>
                </a:solidFill>
                <a:latin typeface="Calibri"/>
              </a:rPr>
              <a:t> żyjesz w stresie, jesteś nerwowy</a:t>
            </a:r>
          </a:p>
        </p:txBody>
      </p:sp>
      <p:sp>
        <p:nvSpPr>
          <p:cNvPr id="7" name="Prostokąt 6"/>
          <p:cNvSpPr/>
          <p:nvPr/>
        </p:nvSpPr>
        <p:spPr>
          <a:xfrm>
            <a:off x="7037389" y="5684849"/>
            <a:ext cx="6032537" cy="63500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3985"/>
            <a:endParaRPr lang="pl-PL" sz="2646" dirty="0">
              <a:solidFill>
                <a:srgbClr val="EEECE1">
                  <a:lumMod val="90000"/>
                </a:srgbClr>
              </a:solidFill>
              <a:latin typeface="Calibri"/>
            </a:endParaRPr>
          </a:p>
        </p:txBody>
      </p:sp>
      <p:sp>
        <p:nvSpPr>
          <p:cNvPr id="6" name="pole tekstowe 5"/>
          <p:cNvSpPr txBox="1"/>
          <p:nvPr/>
        </p:nvSpPr>
        <p:spPr>
          <a:xfrm>
            <a:off x="7143223" y="5761663"/>
            <a:ext cx="5820869" cy="409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43985"/>
            <a:r>
              <a:rPr lang="pl-PL" sz="2058" b="1" dirty="0">
                <a:solidFill>
                  <a:prstClr val="white"/>
                </a:solidFill>
                <a:latin typeface="Calibri"/>
              </a:rPr>
              <a:t>Pamiętaj! </a:t>
            </a:r>
            <a:r>
              <a:rPr lang="pl-PL" sz="1617" b="1" dirty="0">
                <a:solidFill>
                  <a:prstClr val="white"/>
                </a:solidFill>
                <a:latin typeface="Calibri"/>
              </a:rPr>
              <a:t>Optymalny poziom </a:t>
            </a:r>
            <a:r>
              <a:rPr lang="pl-PL" sz="1617" b="1" dirty="0" err="1">
                <a:solidFill>
                  <a:prstClr val="white"/>
                </a:solidFill>
                <a:latin typeface="Calibri"/>
              </a:rPr>
              <a:t>pH</a:t>
            </a:r>
            <a:r>
              <a:rPr lang="pl-PL" sz="1617" b="1" dirty="0">
                <a:solidFill>
                  <a:prstClr val="white"/>
                </a:solidFill>
                <a:latin typeface="Calibri"/>
              </a:rPr>
              <a:t> krwi to 7,35-7,45</a:t>
            </a:r>
            <a:r>
              <a:rPr lang="pl-PL" sz="1617" dirty="0">
                <a:solidFill>
                  <a:prstClr val="white"/>
                </a:solidFill>
                <a:latin typeface="Calibri"/>
              </a:rPr>
              <a:t>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xmlns="" id="{636A1620-5D7D-4EBC-9F9B-4728DC576290}"/>
              </a:ext>
            </a:extLst>
          </p:cNvPr>
          <p:cNvSpPr txBox="1"/>
          <p:nvPr/>
        </p:nvSpPr>
        <p:spPr>
          <a:xfrm>
            <a:off x="7143223" y="5149873"/>
            <a:ext cx="5820869" cy="4090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43985"/>
            <a:r>
              <a:rPr lang="pl-PL" sz="2058" dirty="0">
                <a:solidFill>
                  <a:prstClr val="white"/>
                </a:solidFill>
                <a:latin typeface="Calibri"/>
              </a:rPr>
              <a:t>Wypełnij ankietę </a:t>
            </a:r>
            <a:endParaRPr lang="pl-PL" sz="1617" dirty="0">
              <a:solidFill>
                <a:prstClr val="white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754C6E1-5019-4155-ABC3-025F1381C81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62234" y="238991"/>
            <a:ext cx="3177540" cy="1444336"/>
          </a:xfrm>
          <a:prstGeom prst="rect">
            <a:avLst/>
          </a:prstGeom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4ADF120C-9369-4C3F-80E5-D34F20C56D2D}"/>
              </a:ext>
            </a:extLst>
          </p:cNvPr>
          <p:cNvSpPr/>
          <p:nvPr/>
        </p:nvSpPr>
        <p:spPr>
          <a:xfrm>
            <a:off x="507432" y="1560053"/>
            <a:ext cx="9239241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Cykliczne szkolenia połączone z wykładami </a:t>
            </a:r>
            <a:r>
              <a:rPr kumimoji="0" lang="pl-PL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nt</a:t>
            </a: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zdrowego życia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Spotkania „face to face” – wzajemne wsparcie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Dostęp do grupy online – wzajemne wsparcie</a:t>
            </a:r>
          </a:p>
          <a:p>
            <a:pPr marL="285750" marR="0" lvl="0" indent="-28575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l-PL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Wsparcie Twojego lidera</a:t>
            </a:r>
          </a:p>
          <a:p>
            <a:pPr marL="342900" marR="0" lvl="0" indent="-342900" algn="l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pl-PL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45811FD2-082B-4175-8472-D4308E18BA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847609"/>
            <a:ext cx="13439775" cy="712066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A68EBEF1-1ADA-4BF3-A1D2-8CB89303240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8594" y="1063987"/>
            <a:ext cx="9757064" cy="5478752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xmlns="" id="{D41DB7EA-851E-4B97-A415-A0402C439716}"/>
              </a:ext>
            </a:extLst>
          </p:cNvPr>
          <p:cNvSpPr txBox="1">
            <a:spLocks/>
          </p:cNvSpPr>
          <p:nvPr/>
        </p:nvSpPr>
        <p:spPr>
          <a:xfrm>
            <a:off x="311727" y="-64728"/>
            <a:ext cx="12095163" cy="12620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10079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85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000" b="1" dirty="0">
                <a:solidFill>
                  <a:srgbClr val="808080"/>
                </a:solidFill>
              </a:rPr>
              <a:t>Zakwaszenie organizmu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xmlns="" id="{30FEFBC3-A834-4369-82E2-0D3C812D45D6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2305" y="6538102"/>
            <a:ext cx="9754445" cy="196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9514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7143223" y="710652"/>
            <a:ext cx="5926703" cy="1178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3528" b="1" dirty="0">
                <a:solidFill>
                  <a:prstClr val="white"/>
                </a:solidFill>
                <a:latin typeface="Calibri"/>
              </a:rPr>
              <a:t>Zakwaszenie może Cię dotyczyć, jeśli:</a:t>
            </a:r>
            <a:endParaRPr lang="pl-PL" sz="3528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6972348" y="1495020"/>
            <a:ext cx="47625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2400" dirty="0">
                <a:solidFill>
                  <a:prstClr val="black"/>
                </a:solidFill>
                <a:latin typeface="Calibri"/>
              </a:rPr>
              <a:t>SASZETKI Z PROSZKIEM NA DZIEŃ </a:t>
            </a:r>
          </a:p>
          <a:p>
            <a:pPr defTabSz="1343985"/>
            <a:r>
              <a:rPr lang="pl-PL" sz="2400" dirty="0">
                <a:solidFill>
                  <a:prstClr val="black"/>
                </a:solidFill>
                <a:latin typeface="Calibri"/>
              </a:rPr>
              <a:t>DO ROZPUSZCZANIA O SMAKU CYTRYNOWYM</a:t>
            </a:r>
            <a:endParaRPr lang="pl-PL" sz="2400" dirty="0">
              <a:solidFill>
                <a:srgbClr val="003399"/>
              </a:solidFill>
              <a:latin typeface="Calibri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719887" y="2865775"/>
            <a:ext cx="64357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>
              <a:buFont typeface="Wingdings" pitchFamily="2" charset="2"/>
              <a:buChar char="§"/>
            </a:pPr>
            <a:r>
              <a:rPr lang="pl-PL" sz="1600" dirty="0">
                <a:solidFill>
                  <a:prstClr val="black"/>
                </a:solidFill>
              </a:rPr>
              <a:t> </a:t>
            </a:r>
            <a:r>
              <a:rPr lang="pl-PL" sz="1600" b="1" dirty="0">
                <a:solidFill>
                  <a:prstClr val="black"/>
                </a:solidFill>
              </a:rPr>
              <a:t>Wyciąg z kwiatów róży stulistnej </a:t>
            </a:r>
            <a:r>
              <a:rPr lang="pl-PL" sz="1600" dirty="0"/>
              <a:t>wspiera fizjologiczne procesy eliminacji produktów przemiany materii oraz pomaga utrzymać równowagę kwasowo-zasadową.</a:t>
            </a:r>
          </a:p>
          <a:p>
            <a:pPr defTabSz="1343985"/>
            <a:endParaRPr lang="pl-PL" sz="600" dirty="0">
              <a:solidFill>
                <a:prstClr val="black"/>
              </a:solidFill>
            </a:endParaRPr>
          </a:p>
          <a:p>
            <a:pPr defTabSz="1343985">
              <a:buFont typeface="Wingdings" pitchFamily="2" charset="2"/>
              <a:buChar char="§"/>
            </a:pPr>
            <a:r>
              <a:rPr lang="pl-PL" sz="1600" dirty="0">
                <a:solidFill>
                  <a:prstClr val="black"/>
                </a:solidFill>
              </a:rPr>
              <a:t> </a:t>
            </a:r>
            <a:r>
              <a:rPr lang="pl-PL" sz="1600" b="1" dirty="0">
                <a:solidFill>
                  <a:prstClr val="black"/>
                </a:solidFill>
              </a:rPr>
              <a:t>Cynk</a:t>
            </a:r>
            <a:r>
              <a:rPr lang="pl-PL" sz="1600" dirty="0">
                <a:solidFill>
                  <a:prstClr val="black"/>
                </a:solidFill>
              </a:rPr>
              <a:t> </a:t>
            </a:r>
            <a:r>
              <a:rPr lang="pl-PL" sz="1600" dirty="0"/>
              <a:t>dodatkowo korzystnie wpływa na funkcjonowanie układu odpornościowego i chroni komórki przed stresem oksydacyjnym,                      a wraz z wapniem wspomaga utrzymanie zdrowych kości.</a:t>
            </a:r>
          </a:p>
          <a:p>
            <a:pPr defTabSz="1343985"/>
            <a:endParaRPr lang="pl-PL" sz="600" dirty="0">
              <a:solidFill>
                <a:prstClr val="black"/>
              </a:solidFill>
            </a:endParaRPr>
          </a:p>
          <a:p>
            <a:pPr defTabSz="1343985">
              <a:buFont typeface="Wingdings" pitchFamily="2" charset="2"/>
              <a:buChar char="§"/>
            </a:pPr>
            <a:r>
              <a:rPr lang="pl-PL" sz="1600" dirty="0">
                <a:solidFill>
                  <a:prstClr val="black"/>
                </a:solidFill>
              </a:rPr>
              <a:t> </a:t>
            </a:r>
            <a:r>
              <a:rPr lang="pl-PL" sz="1600" b="1" dirty="0">
                <a:solidFill>
                  <a:prstClr val="black"/>
                </a:solidFill>
              </a:rPr>
              <a:t>Magnez i żelazo </a:t>
            </a:r>
            <a:r>
              <a:rPr lang="pl-PL" sz="1600" dirty="0"/>
              <a:t>wpływają na zmniejszenie uczucia zmęczenia i znużenia.</a:t>
            </a:r>
          </a:p>
          <a:p>
            <a:pPr defTabSz="1343985"/>
            <a:endParaRPr lang="pl-PL" sz="600" dirty="0">
              <a:solidFill>
                <a:prstClr val="black"/>
              </a:solidFill>
            </a:endParaRPr>
          </a:p>
          <a:p>
            <a:pPr defTabSz="1343985">
              <a:buFont typeface="Wingdings" pitchFamily="2" charset="2"/>
              <a:buChar char="§"/>
            </a:pPr>
            <a:r>
              <a:rPr lang="pl-PL" sz="1600" dirty="0">
                <a:solidFill>
                  <a:prstClr val="black"/>
                </a:solidFill>
              </a:rPr>
              <a:t> </a:t>
            </a:r>
            <a:r>
              <a:rPr lang="pl-PL" sz="1600" b="1" dirty="0">
                <a:solidFill>
                  <a:prstClr val="black"/>
                </a:solidFill>
              </a:rPr>
              <a:t>P</a:t>
            </a:r>
            <a:r>
              <a:rPr lang="pl-PL" sz="1600" b="1" dirty="0"/>
              <a:t>otas i miedź </a:t>
            </a:r>
            <a:r>
              <a:rPr lang="pl-PL" sz="1600" dirty="0"/>
              <a:t>wspierają funkcjonowanie układu nerwowego.</a:t>
            </a:r>
          </a:p>
          <a:p>
            <a:pPr defTabSz="1343985"/>
            <a:endParaRPr lang="pl-PL" sz="600" dirty="0">
              <a:solidFill>
                <a:prstClr val="black"/>
              </a:solidFill>
            </a:endParaRPr>
          </a:p>
          <a:p>
            <a:pPr defTabSz="1343985">
              <a:buFont typeface="Wingdings" pitchFamily="2" charset="2"/>
              <a:buChar char="§"/>
            </a:pPr>
            <a:r>
              <a:rPr lang="pl-PL" sz="1600" dirty="0">
                <a:solidFill>
                  <a:prstClr val="black"/>
                </a:solidFill>
              </a:rPr>
              <a:t> </a:t>
            </a:r>
            <a:r>
              <a:rPr lang="pl-PL" sz="1600" b="1" dirty="0">
                <a:solidFill>
                  <a:prstClr val="black"/>
                </a:solidFill>
              </a:rPr>
              <a:t>Ekstrakt z pokrzywy</a:t>
            </a:r>
            <a:r>
              <a:rPr lang="pl-PL" sz="1600" dirty="0">
                <a:solidFill>
                  <a:prstClr val="black"/>
                </a:solidFill>
              </a:rPr>
              <a:t> </a:t>
            </a:r>
            <a:r>
              <a:rPr lang="pl-PL" sz="1600" dirty="0"/>
              <a:t>wspomaga eliminację wody z organizmu.</a:t>
            </a:r>
            <a:endParaRPr lang="pl-PL" sz="1600" dirty="0">
              <a:solidFill>
                <a:prstClr val="black"/>
              </a:solidFill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6719887" y="6163438"/>
            <a:ext cx="6210678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1470" dirty="0">
                <a:solidFill>
                  <a:prstClr val="black"/>
                </a:solidFill>
                <a:latin typeface="Calibri"/>
              </a:rPr>
              <a:t>Zawartość saszetki rozpuść w 200 ml wody. Stosuj 2 razy dziennie po 1 saszetce.</a:t>
            </a:r>
            <a:endParaRPr lang="pl-PL" sz="147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3" name="Obraz 12" descr="ikona-24-ACTIV-SYSTE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386" y="287315"/>
            <a:ext cx="1343541" cy="1799178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6972348" y="710653"/>
            <a:ext cx="4762529" cy="63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3528" b="1" dirty="0">
                <a:solidFill>
                  <a:srgbClr val="003399"/>
                </a:solidFill>
                <a:latin typeface="Calibri"/>
              </a:rPr>
              <a:t>INNER BALANCE</a:t>
            </a:r>
            <a:endParaRPr lang="pl-PL" sz="3528" dirty="0">
              <a:solidFill>
                <a:srgbClr val="003399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95215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7143223" y="710652"/>
            <a:ext cx="5926703" cy="1178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3528" b="1" dirty="0">
                <a:solidFill>
                  <a:prstClr val="white"/>
                </a:solidFill>
                <a:latin typeface="Calibri"/>
              </a:rPr>
              <a:t>Zakwaszenie może Cię dotyczyć, jeśli:</a:t>
            </a:r>
            <a:endParaRPr lang="pl-PL" sz="3528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6920394" y="1810945"/>
            <a:ext cx="4762529" cy="63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en-GB" sz="3528" dirty="0">
                <a:solidFill>
                  <a:prstClr val="black"/>
                </a:solidFill>
                <a:latin typeface="Calibri"/>
              </a:rPr>
              <a:t>KAPSUŁKI NA NOC</a:t>
            </a:r>
            <a:endParaRPr lang="pl-PL" sz="3528" dirty="0">
              <a:solidFill>
                <a:srgbClr val="003399"/>
              </a:solidFill>
              <a:latin typeface="Calibri"/>
            </a:endParaRPr>
          </a:p>
        </p:txBody>
      </p:sp>
      <p:sp>
        <p:nvSpPr>
          <p:cNvPr id="10" name="pole tekstowe 9"/>
          <p:cNvSpPr txBox="1"/>
          <p:nvPr/>
        </p:nvSpPr>
        <p:spPr>
          <a:xfrm>
            <a:off x="6920394" y="2657615"/>
            <a:ext cx="5839642" cy="1359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Ekstrakt z melisy lekarskiej</a:t>
            </a: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Mielone szyszki chmielu</a:t>
            </a: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sz="2058" dirty="0" err="1">
                <a:solidFill>
                  <a:prstClr val="black"/>
                </a:solidFill>
                <a:latin typeface="Calibri"/>
              </a:rPr>
              <a:t>Magnez</a:t>
            </a:r>
            <a:endParaRPr lang="pl-PL" sz="2058" dirty="0">
              <a:solidFill>
                <a:prstClr val="black"/>
              </a:solidFill>
              <a:latin typeface="Calibri"/>
            </a:endParaRP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sz="2058" dirty="0" err="1">
                <a:solidFill>
                  <a:prstClr val="black"/>
                </a:solidFill>
                <a:latin typeface="Calibri"/>
              </a:rPr>
              <a:t>Cynk</a:t>
            </a:r>
            <a:endParaRPr lang="pl-PL" sz="2058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pole tekstowe 10"/>
          <p:cNvSpPr txBox="1"/>
          <p:nvPr/>
        </p:nvSpPr>
        <p:spPr>
          <a:xfrm>
            <a:off x="6826481" y="5883089"/>
            <a:ext cx="6405081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1470" dirty="0">
                <a:solidFill>
                  <a:prstClr val="black"/>
                </a:solidFill>
                <a:latin typeface="Calibri"/>
              </a:rPr>
              <a:t>Stosuj 2 kapsułki na noc, popijając dużą ilością wody (co najmniej 1 szklanką).</a:t>
            </a:r>
            <a:endParaRPr lang="pl-PL" sz="1470" b="1" dirty="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3" name="Obraz 12" descr="ikona-24-ACTIV-SYSTE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26386" y="287315"/>
            <a:ext cx="1343541" cy="1799178"/>
          </a:xfrm>
          <a:prstGeom prst="rect">
            <a:avLst/>
          </a:prstGeom>
        </p:spPr>
      </p:pic>
      <p:sp>
        <p:nvSpPr>
          <p:cNvPr id="14" name="pole tekstowe 13"/>
          <p:cNvSpPr txBox="1"/>
          <p:nvPr/>
        </p:nvSpPr>
        <p:spPr>
          <a:xfrm>
            <a:off x="6920394" y="1175941"/>
            <a:ext cx="4762529" cy="63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3528" b="1" dirty="0">
                <a:solidFill>
                  <a:srgbClr val="003399"/>
                </a:solidFill>
                <a:latin typeface="Calibri"/>
              </a:rPr>
              <a:t>INNER BALANCE</a:t>
            </a:r>
            <a:endParaRPr lang="pl-PL" sz="3528" dirty="0">
              <a:solidFill>
                <a:srgbClr val="003399"/>
              </a:solidFill>
              <a:latin typeface="Calibri"/>
            </a:endParaRPr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xmlns="" id="{642BEF07-FC32-468E-B1B5-A1D8425C3B62}"/>
              </a:ext>
            </a:extLst>
          </p:cNvPr>
          <p:cNvSpPr/>
          <p:nvPr/>
        </p:nvSpPr>
        <p:spPr>
          <a:xfrm>
            <a:off x="6920394" y="4228136"/>
            <a:ext cx="51702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1343985"/>
            <a:r>
              <a:rPr lang="pl-PL" dirty="0"/>
              <a:t>Dzięki obecności ekstraktu z melisy lekarskiej i mielonych szyszek chmielu, ułatwiają zasypianie, a zapewniając dobry sen przyczyniają się do dalszego zmniejszania zakwaszenia organizmu.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rostokąt 16"/>
          <p:cNvSpPr/>
          <p:nvPr/>
        </p:nvSpPr>
        <p:spPr>
          <a:xfrm>
            <a:off x="6719887" y="5261513"/>
            <a:ext cx="6719711" cy="846672"/>
          </a:xfrm>
          <a:prstGeom prst="rect">
            <a:avLst/>
          </a:prstGeom>
          <a:solidFill>
            <a:schemeClr val="accent3">
              <a:alpha val="7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3985"/>
            <a:endParaRPr lang="pl-PL" sz="2646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pole tekstowe 15"/>
          <p:cNvSpPr txBox="1"/>
          <p:nvPr/>
        </p:nvSpPr>
        <p:spPr>
          <a:xfrm>
            <a:off x="6931555" y="5261514"/>
            <a:ext cx="6244205" cy="8160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43985"/>
            <a:r>
              <a:rPr lang="en-GB" sz="4703" b="1" dirty="0">
                <a:solidFill>
                  <a:prstClr val="white"/>
                </a:solidFill>
                <a:latin typeface="Calibri"/>
              </a:rPr>
              <a:t>SLIM EXTREME</a:t>
            </a:r>
            <a:endParaRPr lang="pl-PL" sz="4703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Tytuł 1">
            <a:extLst>
              <a:ext uri="{FF2B5EF4-FFF2-40B4-BE49-F238E27FC236}">
                <a16:creationId xmlns:a16="http://schemas.microsoft.com/office/drawing/2014/main" xmlns="" id="{41A00C7F-BF7C-426D-B694-F884EC0EA18C}"/>
              </a:ext>
            </a:extLst>
          </p:cNvPr>
          <p:cNvSpPr txBox="1">
            <a:spLocks/>
          </p:cNvSpPr>
          <p:nvPr/>
        </p:nvSpPr>
        <p:spPr>
          <a:xfrm>
            <a:off x="592282" y="328332"/>
            <a:ext cx="12583478" cy="12620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1343985" rtl="0" eaLnBrk="1" latinLnBrk="0" hangingPunct="1">
              <a:spcBef>
                <a:spcPct val="0"/>
              </a:spcBef>
              <a:buNone/>
              <a:defRPr sz="6467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l-PL" b="1" dirty="0">
                <a:solidFill>
                  <a:srgbClr val="808080"/>
                </a:solidFill>
              </a:rPr>
              <a:t>ETAPY 2-5                       UTRATA WAGI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E744B5E6-2CE3-4231-AEB1-1D1FD379BF3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" contrast="-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96031" y="499957"/>
            <a:ext cx="4883728" cy="918811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3F6405A6-E2E9-49FD-A5EE-19FD6566940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662545"/>
            <a:ext cx="2675505" cy="51477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7460725" y="1874826"/>
            <a:ext cx="4762529" cy="63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en-GB" sz="3528" b="1" dirty="0">
                <a:solidFill>
                  <a:srgbClr val="67B85C"/>
                </a:solidFill>
                <a:latin typeface="Calibri"/>
              </a:rPr>
              <a:t>SLIM EXTREME</a:t>
            </a:r>
            <a:endParaRPr lang="pl-PL" sz="3528" dirty="0">
              <a:solidFill>
                <a:srgbClr val="67B85C"/>
              </a:solidFill>
              <a:latin typeface="Calibri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7460725" y="2509829"/>
            <a:ext cx="5397533" cy="1675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srgbClr val="67B85C"/>
                </a:solidFill>
                <a:latin typeface="Calibri"/>
              </a:rPr>
              <a:t> Wspomaganie odchudzania, zmniejszanie łaknienia</a:t>
            </a: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srgbClr val="67B85C"/>
                </a:solidFill>
                <a:latin typeface="Calibri"/>
              </a:rPr>
              <a:t> Zawiera </a:t>
            </a:r>
            <a:r>
              <a:rPr lang="pl-PL" sz="2058" dirty="0" err="1">
                <a:solidFill>
                  <a:srgbClr val="67B85C"/>
                </a:solidFill>
                <a:latin typeface="Calibri"/>
              </a:rPr>
              <a:t>glukomannan</a:t>
            </a:r>
            <a:r>
              <a:rPr lang="pl-PL" sz="2058" dirty="0">
                <a:solidFill>
                  <a:srgbClr val="67B85C"/>
                </a:solidFill>
                <a:latin typeface="Calibri"/>
              </a:rPr>
              <a:t> o wysokiej skuteczności redukcji masy ciała</a:t>
            </a: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srgbClr val="67B85C"/>
                </a:solidFill>
                <a:latin typeface="Calibri"/>
              </a:rPr>
              <a:t> Schudnij i zachowaj piękną skórę</a:t>
            </a:r>
          </a:p>
        </p:txBody>
      </p:sp>
      <p:sp>
        <p:nvSpPr>
          <p:cNvPr id="4" name="pole tekstowe 3"/>
          <p:cNvSpPr txBox="1"/>
          <p:nvPr/>
        </p:nvSpPr>
        <p:spPr>
          <a:xfrm>
            <a:off x="7460725" y="4401184"/>
            <a:ext cx="5185865" cy="80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1543" b="1" dirty="0">
                <a:solidFill>
                  <a:prstClr val="black"/>
                </a:solidFill>
                <a:latin typeface="Calibri"/>
              </a:rPr>
              <a:t>Unikalny system „All </a:t>
            </a:r>
            <a:r>
              <a:rPr lang="pl-PL" sz="1543" b="1" dirty="0" err="1">
                <a:solidFill>
                  <a:prstClr val="black"/>
                </a:solidFill>
                <a:latin typeface="Calibri"/>
              </a:rPr>
              <a:t>day</a:t>
            </a:r>
            <a:r>
              <a:rPr lang="pl-PL" sz="1543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1543" b="1" dirty="0" err="1">
                <a:solidFill>
                  <a:prstClr val="black"/>
                </a:solidFill>
                <a:latin typeface="Calibri"/>
              </a:rPr>
              <a:t>weight</a:t>
            </a:r>
            <a:r>
              <a:rPr lang="pl-PL" sz="1543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1543" b="1" dirty="0" err="1">
                <a:solidFill>
                  <a:prstClr val="black"/>
                </a:solidFill>
                <a:latin typeface="Calibri"/>
              </a:rPr>
              <a:t>control</a:t>
            </a:r>
            <a:r>
              <a:rPr lang="pl-PL" sz="1543" b="1" dirty="0">
                <a:solidFill>
                  <a:prstClr val="black"/>
                </a:solidFill>
                <a:latin typeface="Calibri"/>
              </a:rPr>
              <a:t>” został opracowany z myślą o osobach pragnących w sposób racjonalny zmniejszyć wagę.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7460725" y="5367347"/>
            <a:ext cx="5185865" cy="54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1470" dirty="0">
                <a:solidFill>
                  <a:prstClr val="black"/>
                </a:solidFill>
                <a:latin typeface="Calibri"/>
              </a:rPr>
              <a:t>180 TABLETEK POWLEKANYCH + 30 TABLETEK MUSUJĄCYCH </a:t>
            </a:r>
          </a:p>
          <a:p>
            <a:pPr defTabSz="1343985"/>
            <a:r>
              <a:rPr lang="pl-PL" sz="1470" dirty="0">
                <a:solidFill>
                  <a:prstClr val="black"/>
                </a:solidFill>
                <a:latin typeface="Calibri"/>
              </a:rPr>
              <a:t>2 x 103,5 g + 2 x 67,5 g</a:t>
            </a:r>
            <a:endParaRPr lang="pl-PL" sz="1470" b="1" dirty="0">
              <a:solidFill>
                <a:srgbClr val="003399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/>
          <p:cNvSpPr/>
          <p:nvPr/>
        </p:nvSpPr>
        <p:spPr>
          <a:xfrm>
            <a:off x="6719887" y="0"/>
            <a:ext cx="6719711" cy="6862571"/>
          </a:xfrm>
          <a:prstGeom prst="rect">
            <a:avLst/>
          </a:prstGeom>
          <a:solidFill>
            <a:schemeClr val="accent3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343985"/>
            <a:endParaRPr lang="pl-PL" sz="2646" dirty="0">
              <a:solidFill>
                <a:srgbClr val="1F497D"/>
              </a:solidFill>
              <a:latin typeface="Calibri"/>
            </a:endParaRPr>
          </a:p>
        </p:txBody>
      </p:sp>
      <p:sp>
        <p:nvSpPr>
          <p:cNvPr id="7" name="pole tekstowe 6"/>
          <p:cNvSpPr txBox="1"/>
          <p:nvPr/>
        </p:nvSpPr>
        <p:spPr>
          <a:xfrm>
            <a:off x="7143223" y="1325887"/>
            <a:ext cx="5926703" cy="63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43985"/>
            <a:r>
              <a:rPr lang="en-GB" sz="3528" b="1" dirty="0">
                <a:solidFill>
                  <a:prstClr val="white"/>
                </a:solidFill>
                <a:latin typeface="Calibri"/>
              </a:rPr>
              <a:t>SLIM EXTREME</a:t>
            </a:r>
            <a:endParaRPr lang="pl-PL" sz="3528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" name="pole tekstowe 8"/>
          <p:cNvSpPr txBox="1"/>
          <p:nvPr/>
        </p:nvSpPr>
        <p:spPr>
          <a:xfrm>
            <a:off x="7249057" y="2110254"/>
            <a:ext cx="5609201" cy="17970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43985">
              <a:lnSpc>
                <a:spcPts val="3381"/>
              </a:lnSpc>
            </a:pPr>
            <a:r>
              <a:rPr lang="pl-PL" sz="2058" dirty="0">
                <a:solidFill>
                  <a:prstClr val="white"/>
                </a:solidFill>
                <a:latin typeface="Calibri"/>
              </a:rPr>
              <a:t>Jeśli Twój indeks </a:t>
            </a:r>
            <a:r>
              <a:rPr lang="pl-PL" sz="2058" b="1" dirty="0">
                <a:solidFill>
                  <a:prstClr val="white"/>
                </a:solidFill>
                <a:latin typeface="Calibri"/>
              </a:rPr>
              <a:t>BMI</a:t>
            </a:r>
            <a:r>
              <a:rPr lang="pl-PL" sz="2058" dirty="0">
                <a:solidFill>
                  <a:prstClr val="white"/>
                </a:solidFill>
                <a:latin typeface="Calibri"/>
              </a:rPr>
              <a:t> jest zbyt wysoki</a:t>
            </a:r>
            <a:br>
              <a:rPr lang="pl-PL" sz="2058" dirty="0">
                <a:solidFill>
                  <a:prstClr val="white"/>
                </a:solidFill>
                <a:latin typeface="Calibri"/>
              </a:rPr>
            </a:br>
            <a:r>
              <a:rPr lang="pl-PL" sz="2058" dirty="0">
                <a:solidFill>
                  <a:prstClr val="white"/>
                </a:solidFill>
                <a:latin typeface="Calibri"/>
              </a:rPr>
              <a:t>albo czujesz, że powinieneś stracić kilka zbędnych kilogramów, nie zwlekaj – już dziś zatroszcz się </a:t>
            </a:r>
          </a:p>
          <a:p>
            <a:pPr algn="ctr" defTabSz="1343985">
              <a:lnSpc>
                <a:spcPts val="3381"/>
              </a:lnSpc>
            </a:pPr>
            <a:r>
              <a:rPr lang="pl-PL" sz="2058" dirty="0">
                <a:solidFill>
                  <a:prstClr val="white"/>
                </a:solidFill>
                <a:latin typeface="Calibri"/>
              </a:rPr>
              <a:t>o swoje zdrowie i przyszłość!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52C8DD1B-3AAA-4249-A126-041B2337FF3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6000"/>
                    </a14:imgEffect>
                    <a14:imgEffect>
                      <a14:brightnessContrast bright="35000" contras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23929" y="4493130"/>
            <a:ext cx="3263271" cy="148330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5351369" y="1500750"/>
            <a:ext cx="4762529" cy="63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en-GB" sz="3528" b="1" dirty="0">
                <a:solidFill>
                  <a:srgbClr val="67B85C"/>
                </a:solidFill>
                <a:latin typeface="Calibri"/>
              </a:rPr>
              <a:t>SLIM EXTREME</a:t>
            </a:r>
            <a:endParaRPr lang="pl-PL" sz="3528" dirty="0">
              <a:solidFill>
                <a:srgbClr val="67B85C"/>
              </a:solidFill>
              <a:latin typeface="Calibri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5309806" y="3145069"/>
            <a:ext cx="7606093" cy="274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58" b="1" dirty="0" err="1">
                <a:solidFill>
                  <a:prstClr val="black"/>
                </a:solidFill>
                <a:latin typeface="Calibri"/>
              </a:rPr>
              <a:t>Glukomannan</a:t>
            </a: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dirty="0"/>
              <a:t>w połączeniu z niskokaloryczną dietą, wpływa na utratę wagi.</a:t>
            </a:r>
          </a:p>
          <a:p>
            <a:pPr defTabSz="1343985"/>
            <a:endParaRPr lang="pl-PL" sz="600" dirty="0">
              <a:solidFill>
                <a:prstClr val="black"/>
              </a:solidFill>
              <a:latin typeface="Calibri"/>
            </a:endParaRP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58" b="1" dirty="0">
                <a:solidFill>
                  <a:prstClr val="black"/>
                </a:solidFill>
                <a:latin typeface="Calibri"/>
              </a:rPr>
              <a:t>Chrom</a:t>
            </a: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dirty="0"/>
              <a:t>pomaga utrzymać prawidłowy poziom glukozy we krwi, ograniczając ochotę na słodycze i chęć podjadania między posiłkami.</a:t>
            </a:r>
          </a:p>
          <a:p>
            <a:pPr defTabSz="1343985"/>
            <a:endParaRPr lang="pl-PL" sz="600" dirty="0">
              <a:solidFill>
                <a:prstClr val="black"/>
              </a:solidFill>
              <a:latin typeface="Calibri"/>
            </a:endParaRP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58" b="1" dirty="0">
                <a:solidFill>
                  <a:prstClr val="black"/>
                </a:solidFill>
                <a:latin typeface="Calibri"/>
              </a:rPr>
              <a:t>Cynk</a:t>
            </a: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dirty="0"/>
              <a:t>dba o prawidłowy metabolizm węglowodanów, kwasów tłuszczowych i makroskładników odżywczych, a także pomaga w prawidłowej syntezie białek, uczestniczących w przemianie materii.</a:t>
            </a:r>
          </a:p>
          <a:p>
            <a:pPr defTabSz="1343985"/>
            <a:endParaRPr lang="pl-PL" sz="600" dirty="0">
              <a:solidFill>
                <a:prstClr val="black"/>
              </a:solidFill>
              <a:latin typeface="Calibri"/>
            </a:endParaRP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58" b="1" dirty="0">
                <a:solidFill>
                  <a:prstClr val="black"/>
                </a:solidFill>
                <a:latin typeface="Calibri"/>
              </a:rPr>
              <a:t>Ekstrakt z </a:t>
            </a:r>
            <a:r>
              <a:rPr lang="pl-PL" sz="2058" b="1" i="1" dirty="0" err="1">
                <a:solidFill>
                  <a:prstClr val="black"/>
                </a:solidFill>
                <a:latin typeface="Calibri"/>
              </a:rPr>
              <a:t>Garcinia</a:t>
            </a:r>
            <a:r>
              <a:rPr lang="pl-PL" sz="2058" b="1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58" b="1" i="1" dirty="0" err="1">
                <a:solidFill>
                  <a:prstClr val="black"/>
                </a:solidFill>
                <a:latin typeface="Calibri"/>
              </a:rPr>
              <a:t>cambogia</a:t>
            </a:r>
            <a:r>
              <a:rPr lang="pl-PL" sz="2058" b="1" i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dirty="0"/>
              <a:t>jest źródłem kwasu </a:t>
            </a:r>
            <a:r>
              <a:rPr lang="pl-PL" dirty="0" err="1"/>
              <a:t>hydroksycytrynowego</a:t>
            </a:r>
            <a:r>
              <a:rPr lang="pl-PL" dirty="0"/>
              <a:t> (HCA), który spowalnia wytwarzanie tłuszczu w organizmie.</a:t>
            </a:r>
            <a:endParaRPr lang="pl-PL" sz="2058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501211" y="6086860"/>
            <a:ext cx="6956662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1470" dirty="0">
                <a:solidFill>
                  <a:prstClr val="black"/>
                </a:solidFill>
                <a:latin typeface="Calibri"/>
              </a:rPr>
              <a:t>Przyjmuj po 2 tabletki 3 razy dziennie, popijając dużą ilością wody  (1 lub 2 szklankami).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5351369" y="2135754"/>
            <a:ext cx="4762529" cy="63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3528" dirty="0">
                <a:solidFill>
                  <a:prstClr val="black"/>
                </a:solidFill>
                <a:latin typeface="Calibri"/>
              </a:rPr>
              <a:t>TABLETKI </a:t>
            </a:r>
            <a:r>
              <a:rPr lang="en-GB" sz="3528" dirty="0">
                <a:solidFill>
                  <a:prstClr val="black"/>
                </a:solidFill>
                <a:latin typeface="Calibri"/>
              </a:rPr>
              <a:t>POWLEKANE</a:t>
            </a:r>
            <a:endParaRPr lang="pl-PL" sz="3528" dirty="0">
              <a:solidFill>
                <a:srgbClr val="003399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68DF34B3-84C7-4AB5-81A5-18B887548A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847609"/>
            <a:ext cx="13439775" cy="71206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903D752A-0644-4580-8169-34DA58943F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9181A640-85DE-4EF9-AE9D-61604203E2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9640"/>
            <a:ext cx="7892182" cy="6817969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BCFB826B-D9F3-418E-826A-61E5FA57667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96866" y="20782"/>
            <a:ext cx="6802682" cy="6826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91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68DF34B3-84C7-4AB5-81A5-18B887548A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847609"/>
            <a:ext cx="13439775" cy="712066"/>
          </a:xfrm>
          <a:prstGeom prst="rect">
            <a:avLst/>
          </a:prstGeom>
        </p:spPr>
      </p:pic>
      <p:sp>
        <p:nvSpPr>
          <p:cNvPr id="2" name="AutoShape 2" descr="https://static.wixstatic.com/media/5c6277_12e3e31f5fd9455cb4eb6bf625b5ee4f~mv2.png/v1/fill/w_415,h_568,al_c,q_80,usm_0.66_1.00_0.01/5c6277_12e3e31f5fd9455cb4eb6bf625b5ee4f~mv2.webp">
            <a:extLst>
              <a:ext uri="{FF2B5EF4-FFF2-40B4-BE49-F238E27FC236}">
                <a16:creationId xmlns:a16="http://schemas.microsoft.com/office/drawing/2014/main" xmlns="" id="{22FC7612-5484-4F71-B5FF-9E062233B439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567488" y="36274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AutoShape 4" descr="https://static.wixstatic.com/media/5c6277_12e3e31f5fd9455cb4eb6bf625b5ee4f~mv2.png/v1/fill/w_415,h_568,al_c,q_80,usm_0.66_1.00_0.01/5c6277_12e3e31f5fd9455cb4eb6bf625b5ee4f~mv2.webp">
            <a:extLst>
              <a:ext uri="{FF2B5EF4-FFF2-40B4-BE49-F238E27FC236}">
                <a16:creationId xmlns:a16="http://schemas.microsoft.com/office/drawing/2014/main" xmlns="" id="{412EAC63-C028-4B95-BE93-3C541FD426D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719888" y="377983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EAB7D060-FFCC-4CC2-947D-6D182034DBE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237"/>
          <a:stretch/>
        </p:blipFill>
        <p:spPr>
          <a:xfrm>
            <a:off x="8851480" y="1184564"/>
            <a:ext cx="4332577" cy="4001541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817B5E8B-CE34-4C20-ADDE-8758BF96BCD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18409" y="1298632"/>
            <a:ext cx="4332577" cy="3913971"/>
          </a:xfrm>
          <a:prstGeom prst="rect">
            <a:avLst/>
          </a:prstGeom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xmlns="" id="{5E15AB0E-BB3D-446C-9A6D-E1B56853183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4478482" cy="6872595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xmlns="" id="{7662D74D-99E6-4247-BBE9-8891C1B0624F}"/>
              </a:ext>
            </a:extLst>
          </p:cNvPr>
          <p:cNvSpPr txBox="1"/>
          <p:nvPr/>
        </p:nvSpPr>
        <p:spPr>
          <a:xfrm>
            <a:off x="7480204" y="340133"/>
            <a:ext cx="4762529" cy="63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43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528" b="1" i="0" u="none" strike="noStrike" kern="1200" cap="none" spc="0" normalizeH="0" baseline="0" noProof="0" dirty="0">
                <a:ln>
                  <a:noFill/>
                </a:ln>
                <a:solidFill>
                  <a:srgbClr val="67B85C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SLIM EXTREME</a:t>
            </a:r>
            <a:endParaRPr kumimoji="0" lang="pl-PL" sz="3528" b="0" i="0" u="none" strike="noStrike" kern="1200" cap="none" spc="0" normalizeH="0" baseline="0" noProof="0" dirty="0">
              <a:ln>
                <a:noFill/>
              </a:ln>
              <a:solidFill>
                <a:srgbClr val="67B85C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xmlns="" id="{9649A815-4A43-4FCD-B319-CD1D2270FC38}"/>
              </a:ext>
            </a:extLst>
          </p:cNvPr>
          <p:cNvSpPr txBox="1"/>
          <p:nvPr/>
        </p:nvSpPr>
        <p:spPr>
          <a:xfrm>
            <a:off x="5451459" y="6338033"/>
            <a:ext cx="7019669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439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7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Przyjmuj po 2 tabletki 3 razy dziennie, popijając dużą ilością wody  (1 lub 2 szklankami).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xmlns="" id="{FE0E1CCA-3DD7-4A9F-A69E-26AFBDA3642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4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06607" y="5287992"/>
            <a:ext cx="402333" cy="394513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xmlns="" id="{84295F76-1EF2-4D44-B9EE-D8167E50EA3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email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" contrast="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35500" y="5311142"/>
            <a:ext cx="370390" cy="346638"/>
          </a:xfrm>
          <a:prstGeom prst="rect">
            <a:avLst/>
          </a:prstGeom>
        </p:spPr>
      </p:pic>
      <p:sp>
        <p:nvSpPr>
          <p:cNvPr id="16" name="pole tekstowe 15">
            <a:extLst>
              <a:ext uri="{FF2B5EF4-FFF2-40B4-BE49-F238E27FC236}">
                <a16:creationId xmlns:a16="http://schemas.microsoft.com/office/drawing/2014/main" xmlns="" id="{3BF53480-D5DE-4791-9D78-A738026F4DFB}"/>
              </a:ext>
            </a:extLst>
          </p:cNvPr>
          <p:cNvSpPr txBox="1"/>
          <p:nvPr/>
        </p:nvSpPr>
        <p:spPr>
          <a:xfrm>
            <a:off x="5588829" y="5287992"/>
            <a:ext cx="109949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2000" b="1" dirty="0">
                <a:latin typeface="Calibri"/>
              </a:rPr>
              <a:t>Jedzenie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xmlns="" id="{094E4D75-529C-4FA2-BE6D-DB12A8F6B97A}"/>
              </a:ext>
            </a:extLst>
          </p:cNvPr>
          <p:cNvSpPr txBox="1"/>
          <p:nvPr/>
        </p:nvSpPr>
        <p:spPr>
          <a:xfrm>
            <a:off x="7189058" y="5295571"/>
            <a:ext cx="17751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2000" b="1" dirty="0" err="1">
                <a:latin typeface="Calibri"/>
              </a:rPr>
              <a:t>Glukomannan</a:t>
            </a:r>
            <a:r>
              <a:rPr lang="pl-PL" sz="2000" b="1" dirty="0">
                <a:latin typeface="Calibri"/>
              </a:rPr>
              <a:t> 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xmlns="" id="{9DC0B715-A268-4975-A416-5F0E569DD912}"/>
              </a:ext>
            </a:extLst>
          </p:cNvPr>
          <p:cNvSpPr txBox="1"/>
          <p:nvPr/>
        </p:nvSpPr>
        <p:spPr>
          <a:xfrm>
            <a:off x="9161002" y="5292514"/>
            <a:ext cx="36420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2000" b="1" dirty="0">
                <a:solidFill>
                  <a:schemeClr val="accent2">
                    <a:lumMod val="75000"/>
                  </a:schemeClr>
                </a:solidFill>
                <a:latin typeface="Calibri"/>
              </a:rPr>
              <a:t>Jedz mniej i bądź wciąż nasycony  </a:t>
            </a:r>
          </a:p>
        </p:txBody>
      </p:sp>
    </p:spTree>
    <p:extLst>
      <p:ext uri="{BB962C8B-B14F-4D97-AF65-F5344CB8AC3E}">
        <p14:creationId xmlns:p14="http://schemas.microsoft.com/office/powerpoint/2010/main" val="2924222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e tekstowe 1"/>
          <p:cNvSpPr txBox="1"/>
          <p:nvPr/>
        </p:nvSpPr>
        <p:spPr>
          <a:xfrm>
            <a:off x="5309754" y="1259262"/>
            <a:ext cx="47625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en-GB" sz="4000" b="1" dirty="0">
                <a:solidFill>
                  <a:srgbClr val="67B85C"/>
                </a:solidFill>
                <a:latin typeface="Calibri"/>
              </a:rPr>
              <a:t>SLIM EXTREME</a:t>
            </a:r>
            <a:endParaRPr lang="pl-PL" sz="4000" dirty="0">
              <a:solidFill>
                <a:srgbClr val="67B85C"/>
              </a:solidFill>
              <a:latin typeface="Calibri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5309754" y="3060411"/>
            <a:ext cx="7169728" cy="24670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58" b="1" dirty="0">
                <a:solidFill>
                  <a:prstClr val="black"/>
                </a:solidFill>
                <a:latin typeface="Calibri"/>
              </a:rPr>
              <a:t>Witamina C</a:t>
            </a: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dirty="0"/>
              <a:t>wspomaga produkcję kolagenu, zapewniając skórze prawidłowe funkcjonowanie.</a:t>
            </a:r>
          </a:p>
          <a:p>
            <a:pPr defTabSz="1343985"/>
            <a:endParaRPr lang="pl-PL" sz="600" dirty="0">
              <a:solidFill>
                <a:prstClr val="black"/>
              </a:solidFill>
              <a:latin typeface="Calibri"/>
            </a:endParaRP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58" b="1" dirty="0">
                <a:solidFill>
                  <a:prstClr val="black"/>
                </a:solidFill>
                <a:latin typeface="Calibri"/>
              </a:rPr>
              <a:t>Biotyna</a:t>
            </a: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dirty="0"/>
              <a:t>dba o prawidłowy metabolizm energetyczny i makroskładników odżywczych, a wraz z witaminą B2 pomaga zachować zdrową cerę.</a:t>
            </a:r>
          </a:p>
          <a:p>
            <a:pPr defTabSz="1343985"/>
            <a:endParaRPr lang="pl-PL" sz="600" dirty="0">
              <a:solidFill>
                <a:prstClr val="black"/>
              </a:solidFill>
              <a:latin typeface="Calibri"/>
            </a:endParaRP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58" b="1" dirty="0">
                <a:solidFill>
                  <a:prstClr val="black"/>
                </a:solidFill>
                <a:latin typeface="Calibri"/>
              </a:rPr>
              <a:t>Witamina B2 </a:t>
            </a:r>
            <a:r>
              <a:rPr lang="pl-PL" dirty="0"/>
              <a:t>odpowiada za utrzymanie prawidłowej pigmentacji                   skóry i włosów.</a:t>
            </a:r>
          </a:p>
          <a:p>
            <a:pPr defTabSz="1343985"/>
            <a:endParaRPr lang="pl-PL" sz="600" dirty="0">
              <a:solidFill>
                <a:prstClr val="black"/>
              </a:solidFill>
              <a:latin typeface="Calibri"/>
            </a:endParaRP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58" b="1" dirty="0">
                <a:solidFill>
                  <a:prstClr val="black"/>
                </a:solidFill>
                <a:latin typeface="Calibri"/>
              </a:rPr>
              <a:t>Wapń</a:t>
            </a: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dirty="0"/>
              <a:t>ma wpływ na właściwe funkcjonowanie enzymów trawiennych.</a:t>
            </a:r>
            <a:endParaRPr lang="pl-PL" sz="2058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" name="pole tekstowe 4"/>
          <p:cNvSpPr txBox="1"/>
          <p:nvPr/>
        </p:nvSpPr>
        <p:spPr>
          <a:xfrm>
            <a:off x="5455226" y="5981864"/>
            <a:ext cx="7273637" cy="318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1470" dirty="0">
                <a:solidFill>
                  <a:prstClr val="black"/>
                </a:solidFill>
                <a:latin typeface="Calibri"/>
              </a:rPr>
              <a:t>Rozpuść 1 tabletkę dziennie w szklance wody (200 ml) i wypij przed jedzeniem.</a:t>
            </a:r>
          </a:p>
        </p:txBody>
      </p:sp>
      <p:sp>
        <p:nvSpPr>
          <p:cNvPr id="6" name="pole tekstowe 5"/>
          <p:cNvSpPr txBox="1"/>
          <p:nvPr/>
        </p:nvSpPr>
        <p:spPr>
          <a:xfrm>
            <a:off x="5309755" y="1967238"/>
            <a:ext cx="71697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pl-PL" sz="2400" dirty="0">
                <a:solidFill>
                  <a:prstClr val="black"/>
                </a:solidFill>
                <a:latin typeface="Calibri"/>
              </a:rPr>
              <a:t>TABLETKI MUSUJĄCE </a:t>
            </a:r>
            <a:br>
              <a:rPr lang="pl-PL" sz="2400" dirty="0">
                <a:solidFill>
                  <a:prstClr val="black"/>
                </a:solidFill>
                <a:latin typeface="Calibri"/>
              </a:rPr>
            </a:br>
            <a:r>
              <a:rPr lang="pl-PL" sz="2400" dirty="0">
                <a:solidFill>
                  <a:prstClr val="black"/>
                </a:solidFill>
                <a:latin typeface="Calibri"/>
              </a:rPr>
              <a:t>O SMAKU WINOGRONOWYM</a:t>
            </a:r>
            <a:endParaRPr lang="pl-PL" sz="2400" dirty="0">
              <a:solidFill>
                <a:srgbClr val="003399"/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3B03BA95-6109-4B00-94CD-548001102AC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A94FD444-66A0-4641-A694-7BF6E7C2929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-1079662" y="2207694"/>
            <a:ext cx="9070975" cy="4384675"/>
          </a:xfrm>
        </p:spPr>
        <p:txBody>
          <a:bodyPr/>
          <a:lstStyle/>
          <a:p>
            <a:pPr marL="0" lvl="0" indent="0" algn="ctr">
              <a:buNone/>
            </a:pPr>
            <a:r>
              <a:rPr lang="pl-PL" sz="7200" b="1" dirty="0">
                <a:solidFill>
                  <a:srgbClr val="808080"/>
                </a:solidFill>
              </a:rPr>
              <a:t>10 KROKÓW</a:t>
            </a:r>
          </a:p>
          <a:p>
            <a:pPr marL="0" lvl="0" indent="0" algn="ctr">
              <a:buNone/>
            </a:pPr>
            <a:r>
              <a:rPr lang="pl-PL" sz="7200" b="1" dirty="0">
                <a:solidFill>
                  <a:srgbClr val="808080"/>
                </a:solidFill>
              </a:rPr>
              <a:t>DO SUKCESU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F96F6A9F-6A24-4B55-8BF1-A4269A10D3F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198B13CC-9BF4-4A8C-BF77-F82B1A5BD8E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633763F-24D8-4417-84D6-80AD4BB82D2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58814" y="280555"/>
            <a:ext cx="12095163" cy="1262063"/>
          </a:xfrm>
        </p:spPr>
        <p:txBody>
          <a:bodyPr>
            <a:normAutofit/>
          </a:bodyPr>
          <a:lstStyle/>
          <a:p>
            <a:pPr lvl="0" algn="l"/>
            <a:r>
              <a:rPr lang="pl-PL" b="1" dirty="0">
                <a:solidFill>
                  <a:srgbClr val="808080"/>
                </a:solidFill>
              </a:rPr>
              <a:t>10 KROKÓW DO SUKCESU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B256E6D4-3CF0-4FE4-A5B9-CA7D17F44ACD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358815" y="1699027"/>
            <a:ext cx="12095163" cy="4384675"/>
          </a:xfrm>
        </p:spPr>
        <p:txBody>
          <a:bodyPr/>
          <a:lstStyle/>
          <a:p>
            <a:pPr marL="0" lvl="0" indent="0">
              <a:buNone/>
            </a:pPr>
            <a:r>
              <a:rPr lang="pl-PL" dirty="0"/>
              <a:t>1. Trzymaj się zasad żywieniowych i listy produktów.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1E425E42-F18E-4C5E-AE68-D355C2A964D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95929" y="2545738"/>
            <a:ext cx="5191412" cy="3893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67DE56A3-E36D-46F0-A80E-44CC97DDB58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957506" y="-1957503"/>
            <a:ext cx="6868389" cy="10783400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02314F21-EA5A-40A0-962B-453830F93489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90909" y="280555"/>
            <a:ext cx="3048865" cy="13858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754C6E1-5019-4155-ABC3-025F1381C81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86504" y="136584"/>
            <a:ext cx="1916035" cy="870925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45811FD2-082B-4175-8472-D4308E18BA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847609"/>
            <a:ext cx="13439775" cy="712066"/>
          </a:xfrm>
          <a:prstGeom prst="rect">
            <a:avLst/>
          </a:prstGeom>
        </p:spPr>
      </p:pic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xmlns="" id="{8998D81D-DA45-4DB3-912E-160FC18D35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2867156"/>
              </p:ext>
            </p:extLst>
          </p:nvPr>
        </p:nvGraphicFramePr>
        <p:xfrm>
          <a:off x="389382" y="1157054"/>
          <a:ext cx="12661008" cy="56011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82626">
                  <a:extLst>
                    <a:ext uri="{9D8B030D-6E8A-4147-A177-3AD203B41FA5}">
                      <a16:colId xmlns:a16="http://schemas.microsoft.com/office/drawing/2014/main" xmlns="" val="3289807987"/>
                    </a:ext>
                  </a:extLst>
                </a:gridCol>
                <a:gridCol w="1582626">
                  <a:extLst>
                    <a:ext uri="{9D8B030D-6E8A-4147-A177-3AD203B41FA5}">
                      <a16:colId xmlns:a16="http://schemas.microsoft.com/office/drawing/2014/main" xmlns="" val="1419924892"/>
                    </a:ext>
                  </a:extLst>
                </a:gridCol>
                <a:gridCol w="1582626">
                  <a:extLst>
                    <a:ext uri="{9D8B030D-6E8A-4147-A177-3AD203B41FA5}">
                      <a16:colId xmlns:a16="http://schemas.microsoft.com/office/drawing/2014/main" xmlns="" val="564866264"/>
                    </a:ext>
                  </a:extLst>
                </a:gridCol>
                <a:gridCol w="1582626">
                  <a:extLst>
                    <a:ext uri="{9D8B030D-6E8A-4147-A177-3AD203B41FA5}">
                      <a16:colId xmlns:a16="http://schemas.microsoft.com/office/drawing/2014/main" xmlns="" val="2080978911"/>
                    </a:ext>
                  </a:extLst>
                </a:gridCol>
                <a:gridCol w="1582626">
                  <a:extLst>
                    <a:ext uri="{9D8B030D-6E8A-4147-A177-3AD203B41FA5}">
                      <a16:colId xmlns:a16="http://schemas.microsoft.com/office/drawing/2014/main" xmlns="" val="2723952442"/>
                    </a:ext>
                  </a:extLst>
                </a:gridCol>
                <a:gridCol w="1582626">
                  <a:extLst>
                    <a:ext uri="{9D8B030D-6E8A-4147-A177-3AD203B41FA5}">
                      <a16:colId xmlns:a16="http://schemas.microsoft.com/office/drawing/2014/main" xmlns="" val="4157984961"/>
                    </a:ext>
                  </a:extLst>
                </a:gridCol>
                <a:gridCol w="1582626">
                  <a:extLst>
                    <a:ext uri="{9D8B030D-6E8A-4147-A177-3AD203B41FA5}">
                      <a16:colId xmlns:a16="http://schemas.microsoft.com/office/drawing/2014/main" xmlns="" val="113140159"/>
                    </a:ext>
                  </a:extLst>
                </a:gridCol>
                <a:gridCol w="1582626">
                  <a:extLst>
                    <a:ext uri="{9D8B030D-6E8A-4147-A177-3AD203B41FA5}">
                      <a16:colId xmlns:a16="http://schemas.microsoft.com/office/drawing/2014/main" xmlns="" val="666815132"/>
                    </a:ext>
                  </a:extLst>
                </a:gridCol>
              </a:tblGrid>
              <a:tr h="2948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 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PONIEDZIAŁEK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WTOREK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ŚRODA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CZWARTEK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PIĄTEK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SOBOTA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NIEDZIELA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721130152"/>
                  </a:ext>
                </a:extLst>
              </a:tr>
              <a:tr h="9211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I posiłek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Omlet z warzywami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Omlet z warzywami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Owsianka z nasionami chia i borówkami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Owsianka z nasionami chia i borówkami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Sałatka owocowa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Fit muffinki z jabłkiem i cynamonem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Jajecznica na cebulce z szynką i pomidorami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523147776"/>
                  </a:ext>
                </a:extLst>
              </a:tr>
              <a:tr h="9211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II posiłek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Owoc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Owoc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10 orzechów laskowych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10 orzechów laskowych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Kokosowa owsianka z kakao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10 migdałów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Fit </a:t>
                      </a:r>
                      <a:r>
                        <a:rPr lang="pl-PL" sz="1600" dirty="0" err="1">
                          <a:effectLst/>
                        </a:rPr>
                        <a:t>muffinki</a:t>
                      </a:r>
                      <a:r>
                        <a:rPr lang="pl-PL" sz="1600" dirty="0">
                          <a:effectLst/>
                        </a:rPr>
                        <a:t> z jabłkiem i cynamonem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3125238529"/>
                  </a:ext>
                </a:extLst>
              </a:tr>
              <a:tr h="154749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III posiłek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Sałatka z kurczakiem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Sałatka z kurczakiem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Tuńczyk w puszce z warzywami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Tuńczyk w puszce z warzywami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Jajko na twardo z warzywami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Łosoś zapiekany pod porem, cukinią i papryką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Polędwiczki z kurczaka w sosie grzybowym z sałatką z warzyw sezonowych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22260097"/>
                  </a:ext>
                </a:extLst>
              </a:tr>
              <a:tr h="9211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IV posiłek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10 migdałów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10 migdałów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Sałatka z jajkiem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Sałatka z jajkiem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10 orzechów włoskich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Awokado z szynką i warzywami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10 orzechów laskowych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2281829920"/>
                  </a:ext>
                </a:extLst>
              </a:tr>
              <a:tr h="99533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V posiłek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Dorsz zapiekany w pomidorach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Dorsz zapiekany w pomidorach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Leczo z klopsikami z indyka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Leczo z klopsikami z indyka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Łosoś grillowany z warzywami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>
                          <a:effectLst/>
                        </a:rPr>
                        <a:t>Sałatka z kurczakiem</a:t>
                      </a:r>
                      <a:endParaRPr lang="pl-PL" sz="16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pl-PL" sz="1600" dirty="0">
                          <a:effectLst/>
                        </a:rPr>
                        <a:t>Grillowane krewetki z salsą pomidorowo - bazyliową</a:t>
                      </a:r>
                      <a:endParaRPr lang="pl-PL" sz="16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1589129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5383281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AF77E5FC-CF39-44EF-9A8B-C0BA808F53F0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A0369B2-BD20-4C49-AA5E-18A4F1203D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5666" y="320342"/>
            <a:ext cx="12095163" cy="1262063"/>
          </a:xfrm>
        </p:spPr>
        <p:txBody>
          <a:bodyPr>
            <a:normAutofit/>
          </a:bodyPr>
          <a:lstStyle/>
          <a:p>
            <a:pPr lvl="0" algn="l"/>
            <a:r>
              <a:rPr lang="pl-PL" b="1" dirty="0">
                <a:solidFill>
                  <a:srgbClr val="808080"/>
                </a:solidFill>
              </a:rPr>
              <a:t>10 KROKÓW DO SUKCESU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70B22BFB-28F6-4FFF-9E03-208A363352F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54480" y="1541046"/>
            <a:ext cx="12095163" cy="4384675"/>
          </a:xfrm>
        </p:spPr>
        <p:txBody>
          <a:bodyPr/>
          <a:lstStyle/>
          <a:p>
            <a:pPr marL="0" lvl="0" indent="0">
              <a:buNone/>
            </a:pPr>
            <a:r>
              <a:rPr lang="pl-PL" dirty="0"/>
              <a:t>2. Jedz regularnie.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4E66B897-0CA7-42C5-BE5E-6FFDA676A85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2337573"/>
            <a:ext cx="6829063" cy="455507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9218E991-DE42-4B6D-B427-4B78DD359B2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89F7072D-DE54-45A7-8BD6-072608AC853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EFE4578-A87D-4EF0-869D-313C447C214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81964" y="267543"/>
            <a:ext cx="12095163" cy="1262063"/>
          </a:xfrm>
        </p:spPr>
        <p:txBody>
          <a:bodyPr>
            <a:normAutofit/>
          </a:bodyPr>
          <a:lstStyle/>
          <a:p>
            <a:pPr lvl="0" algn="l"/>
            <a:r>
              <a:rPr lang="pl-PL" b="1" dirty="0">
                <a:solidFill>
                  <a:srgbClr val="808080"/>
                </a:solidFill>
              </a:rPr>
              <a:t>10 KROKÓW DO SUKCESU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B0892D53-0C40-4853-9D64-5FC116C3E84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74562" y="1620305"/>
            <a:ext cx="12095163" cy="4384675"/>
          </a:xfrm>
        </p:spPr>
        <p:txBody>
          <a:bodyPr/>
          <a:lstStyle/>
          <a:p>
            <a:pPr marL="0" lvl="0" indent="0">
              <a:buNone/>
            </a:pPr>
            <a:r>
              <a:rPr lang="pl-PL" dirty="0"/>
              <a:t>3. Nie omijaj posiłków.</a:t>
            </a:r>
          </a:p>
          <a:p>
            <a:pPr lvl="0"/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C89445E-84DE-4DC1-A08F-F0EAD0A55B16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1D5692B7-5A07-41BB-89AE-A3EE714A09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" y="2423829"/>
            <a:ext cx="6719887" cy="4476312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2EADC963-5CC5-4DB2-A1DB-F6A880ED813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58140094-D2B1-4D33-A786-ACB4EF4520B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33378" y="283951"/>
            <a:ext cx="12095163" cy="1262063"/>
          </a:xfrm>
        </p:spPr>
        <p:txBody>
          <a:bodyPr>
            <a:normAutofit/>
          </a:bodyPr>
          <a:lstStyle/>
          <a:p>
            <a:pPr lvl="0" algn="l"/>
            <a:r>
              <a:rPr lang="pl-PL" b="1" dirty="0">
                <a:solidFill>
                  <a:srgbClr val="808080"/>
                </a:solidFill>
              </a:rPr>
              <a:t>10 KROKÓW DO SUKCESU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07931080-7A8C-45EF-96BB-F094997FF125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66580" y="1515235"/>
            <a:ext cx="12095163" cy="4384675"/>
          </a:xfrm>
        </p:spPr>
        <p:txBody>
          <a:bodyPr/>
          <a:lstStyle/>
          <a:p>
            <a:pPr marL="0" lvl="0" indent="0">
              <a:buNone/>
            </a:pPr>
            <a:r>
              <a:rPr lang="pl-PL" dirty="0"/>
              <a:t>4. Pij wodę.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3A625257-D622-4AB3-8E6D-5BD1D5AA2FEC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22C30C3-3350-411D-B0D1-EA3A5A6F658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66303"/>
            <a:ext cx="5590517" cy="4627265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4C15D309-8192-404D-BE98-9BCD4AB309BF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361BC96-07D6-4F19-9A2D-17887075C1F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35666" y="271743"/>
            <a:ext cx="12095163" cy="1262063"/>
          </a:xfrm>
        </p:spPr>
        <p:txBody>
          <a:bodyPr>
            <a:normAutofit/>
          </a:bodyPr>
          <a:lstStyle/>
          <a:p>
            <a:pPr lvl="0" algn="l"/>
            <a:r>
              <a:rPr lang="pl-PL" b="1" dirty="0">
                <a:solidFill>
                  <a:srgbClr val="808080"/>
                </a:solidFill>
              </a:rPr>
              <a:t>10 KROKÓW DO SUKCESU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7A0A7757-C660-47AC-9D46-C0E0277FBD96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18794" y="1436283"/>
            <a:ext cx="12095163" cy="4384675"/>
          </a:xfrm>
        </p:spPr>
        <p:txBody>
          <a:bodyPr/>
          <a:lstStyle/>
          <a:p>
            <a:pPr marL="0" lvl="0" indent="0">
              <a:buNone/>
            </a:pPr>
            <a:r>
              <a:rPr lang="pl-PL" dirty="0"/>
              <a:t>5. Prowadź dziennik żywieniowy.</a:t>
            </a:r>
          </a:p>
          <a:p>
            <a:pPr lvl="0"/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F964D55F-AE68-4347-8359-62729864FED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2277451"/>
            <a:ext cx="9771659" cy="460318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66D3710F-FECE-4B74-8C0A-E4C5F952A20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0958B4C1-5854-4A0A-A4AE-6CFF5D2DF89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5A2E885-2CBA-45F8-8B22-80A765BAD27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70390" y="236555"/>
            <a:ext cx="12095163" cy="1262063"/>
          </a:xfrm>
        </p:spPr>
        <p:txBody>
          <a:bodyPr>
            <a:normAutofit/>
          </a:bodyPr>
          <a:lstStyle/>
          <a:p>
            <a:pPr lvl="0" algn="l"/>
            <a:r>
              <a:rPr lang="pl-PL" b="1" dirty="0">
                <a:solidFill>
                  <a:srgbClr val="808080"/>
                </a:solidFill>
              </a:rPr>
              <a:t>10 KROKÓW DO SUKCESU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B1AEDBBC-9832-4315-96A2-E37D548E7C3B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32435" y="1542618"/>
            <a:ext cx="12095163" cy="4384675"/>
          </a:xfrm>
        </p:spPr>
        <p:txBody>
          <a:bodyPr/>
          <a:lstStyle/>
          <a:p>
            <a:pPr marL="0" lvl="0" indent="0">
              <a:buNone/>
            </a:pPr>
            <a:r>
              <a:rPr lang="pl-PL" dirty="0"/>
              <a:t>6. Monitoruj postępy i wyciągaj wnioski.</a:t>
            </a:r>
          </a:p>
          <a:p>
            <a:pPr lvl="0"/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EB8184CE-7212-4D80-8ECF-06A8045BEA7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85194" y="2291787"/>
            <a:ext cx="5708324" cy="454113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4BF4E60A-20EE-4821-9DB8-4BF65D2FC1B4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68DF34B3-84C7-4AB5-81A5-18B887548A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847609"/>
            <a:ext cx="13439775" cy="71206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903D752A-0644-4580-8169-34DA58943F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DABC37D0-A999-4A5B-89A9-81AC0DB45D1C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-20782"/>
            <a:ext cx="6899565" cy="6899565"/>
          </a:xfrm>
          <a:prstGeom prst="rect">
            <a:avLst/>
          </a:prstGeom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xmlns="" id="{3A64CA05-8535-47B5-9595-4B89AF51D22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18799" y="-31653"/>
            <a:ext cx="6820975" cy="6910436"/>
          </a:xfrm>
          <a:prstGeom prst="rect">
            <a:avLst/>
          </a:prstGeom>
        </p:spPr>
      </p:pic>
      <p:sp>
        <p:nvSpPr>
          <p:cNvPr id="10" name="Prostokąt: zaokrąglone rogi 9">
            <a:extLst>
              <a:ext uri="{FF2B5EF4-FFF2-40B4-BE49-F238E27FC236}">
                <a16:creationId xmlns:a16="http://schemas.microsoft.com/office/drawing/2014/main" xmlns="" id="{9AD0A7C0-864A-43E4-A951-825F77F4B444}"/>
              </a:ext>
            </a:extLst>
          </p:cNvPr>
          <p:cNvSpPr/>
          <p:nvPr/>
        </p:nvSpPr>
        <p:spPr>
          <a:xfrm>
            <a:off x="2254722" y="5800870"/>
            <a:ext cx="2109355" cy="945573"/>
          </a:xfrm>
          <a:prstGeom prst="roundRect">
            <a:avLst/>
          </a:prstGeom>
          <a:solidFill>
            <a:schemeClr val="bg1">
              <a:alpha val="4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b="1" dirty="0">
                <a:solidFill>
                  <a:schemeClr val="tx1"/>
                </a:solidFill>
              </a:rPr>
              <a:t>11 KG W 13 TYGODNI</a:t>
            </a:r>
          </a:p>
        </p:txBody>
      </p:sp>
    </p:spTree>
    <p:extLst>
      <p:ext uri="{BB962C8B-B14F-4D97-AF65-F5344CB8AC3E}">
        <p14:creationId xmlns:p14="http://schemas.microsoft.com/office/powerpoint/2010/main" val="1879034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AD121F54-BBFA-46C0-BA4E-5B608494B227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362AEF5-29FC-4A03-A5E1-6FBB863450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7968" y="185262"/>
            <a:ext cx="12095163" cy="1262063"/>
          </a:xfrm>
        </p:spPr>
        <p:txBody>
          <a:bodyPr>
            <a:normAutofit/>
          </a:bodyPr>
          <a:lstStyle/>
          <a:p>
            <a:pPr lvl="0" algn="l"/>
            <a:r>
              <a:rPr lang="pl-PL" b="1" dirty="0">
                <a:solidFill>
                  <a:srgbClr val="808080"/>
                </a:solidFill>
              </a:rPr>
              <a:t>10 KROKÓW DO SUKCESU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5A80DD06-D3E8-4990-AAF4-0BE4AAC96AE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05114" y="1534090"/>
            <a:ext cx="12095163" cy="4384675"/>
          </a:xfrm>
        </p:spPr>
        <p:txBody>
          <a:bodyPr/>
          <a:lstStyle/>
          <a:p>
            <a:pPr marL="0" lvl="0" indent="0">
              <a:buNone/>
            </a:pPr>
            <a:r>
              <a:rPr lang="pl-PL" dirty="0"/>
              <a:t>7. Ruszaj się :)</a:t>
            </a:r>
          </a:p>
          <a:p>
            <a:pPr marL="0" lvl="0" indent="0">
              <a:buNone/>
            </a:pPr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A8E56524-E7F8-4030-B6CF-D0D25D0A7234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" y="2203512"/>
            <a:ext cx="8354291" cy="469538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42E71D4F-80AA-4AFA-A6F7-E905E96027A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B38BC786-D2B5-492E-BA7D-020FDD28BD9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AA10C29-922A-4651-AD6F-40CB9769AA1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3540" y="253206"/>
            <a:ext cx="12095163" cy="1262063"/>
          </a:xfrm>
        </p:spPr>
        <p:txBody>
          <a:bodyPr>
            <a:normAutofit/>
          </a:bodyPr>
          <a:lstStyle/>
          <a:p>
            <a:pPr lvl="0" algn="l"/>
            <a:r>
              <a:rPr lang="pl-PL" b="1" dirty="0">
                <a:solidFill>
                  <a:srgbClr val="808080"/>
                </a:solidFill>
              </a:rPr>
              <a:t>10 KROKÓW DO SUKCESU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1E557A45-A358-46EE-BAFF-A29464B004B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20860" y="1587499"/>
            <a:ext cx="12095163" cy="4384675"/>
          </a:xfrm>
        </p:spPr>
        <p:txBody>
          <a:bodyPr/>
          <a:lstStyle/>
          <a:p>
            <a:pPr marL="0" lvl="0" indent="0">
              <a:buNone/>
            </a:pPr>
            <a:r>
              <a:rPr lang="pl-PL" dirty="0"/>
              <a:t>8. Pamiętaj o regeneracji.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35063D90-6FEB-48C7-BE31-442CCE075FA6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0" y="2239792"/>
            <a:ext cx="9959685" cy="463776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3EB27539-D144-4C58-BE8D-B589405C8D6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87152DCE-0995-43FE-AD6B-23FF8D5A9CD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8E90925-C84D-4EE7-A4F0-287AF98DD85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63682" y="280555"/>
            <a:ext cx="12095163" cy="1262063"/>
          </a:xfrm>
        </p:spPr>
        <p:txBody>
          <a:bodyPr>
            <a:normAutofit/>
          </a:bodyPr>
          <a:lstStyle/>
          <a:p>
            <a:pPr lvl="0" algn="l"/>
            <a:r>
              <a:rPr lang="pl-PL" b="1" dirty="0">
                <a:solidFill>
                  <a:srgbClr val="808080"/>
                </a:solidFill>
              </a:rPr>
              <a:t>10 KROKÓW DO SUKCESU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519D179C-86CB-4A7F-AE69-09D508172A7B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0B01C005-9BC1-4807-BC06-C02DC49B1DA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5715" y="3763071"/>
            <a:ext cx="3405187" cy="3102906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4B11C374-E036-4AC0-9814-4417B9D5CA2E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67591" y="1542618"/>
            <a:ext cx="12095163" cy="4384675"/>
          </a:xfrm>
        </p:spPr>
        <p:txBody>
          <a:bodyPr/>
          <a:lstStyle/>
          <a:p>
            <a:pPr marL="0" lvl="0" indent="0">
              <a:buNone/>
            </a:pPr>
            <a:r>
              <a:rPr lang="pl-PL" dirty="0"/>
              <a:t>9. Regularnie stosuj suplementację.</a:t>
            </a:r>
          </a:p>
          <a:p>
            <a:pPr lvl="0"/>
            <a:endParaRPr lang="pl-PL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238C1224-B3D5-44FE-8C3F-0BC493B90FC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7817" y="2118719"/>
            <a:ext cx="4215797" cy="2422108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54948B90-02DF-4F8D-B046-6A93023498D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BD436DE3-03E7-4150-BE33-EE61895968F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26027" y="301264"/>
            <a:ext cx="12095163" cy="1262063"/>
          </a:xfrm>
        </p:spPr>
        <p:txBody>
          <a:bodyPr>
            <a:normAutofit/>
          </a:bodyPr>
          <a:lstStyle/>
          <a:p>
            <a:pPr lvl="0" algn="l"/>
            <a:r>
              <a:rPr lang="pl-PL" b="1" dirty="0">
                <a:solidFill>
                  <a:srgbClr val="808080"/>
                </a:solidFill>
              </a:rPr>
              <a:t>10 KROKÓW DO SUKCESU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17804090-0BCC-465F-9013-2D4B757B3AA4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509154" y="1563327"/>
            <a:ext cx="12095163" cy="4384675"/>
          </a:xfrm>
        </p:spPr>
        <p:txBody>
          <a:bodyPr/>
          <a:lstStyle/>
          <a:p>
            <a:pPr marL="0" lvl="0" indent="0">
              <a:buNone/>
            </a:pPr>
            <a:r>
              <a:rPr lang="pl-PL" dirty="0"/>
              <a:t>10. Nastaw się pozytywnie do całego procesu.</a:t>
            </a:r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30B9C534-4181-4E22-976E-22219DE61339}"/>
              </a:ext>
            </a:extLst>
          </p:cNvPr>
          <p:cNvPicPr>
            <a:picLocks noChangeAspect="1"/>
          </p:cNvPicPr>
          <p:nvPr/>
        </p:nvPicPr>
        <p:blipFill>
          <a:blip r:embed="rId4">
            <a:lum/>
            <a:alphaModFix/>
          </a:blip>
          <a:srcRect/>
          <a:stretch>
            <a:fillRect/>
          </a:stretch>
        </p:blipFill>
        <p:spPr>
          <a:xfrm>
            <a:off x="810492" y="2412421"/>
            <a:ext cx="4291445" cy="429144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8D41ED04-C901-4ABF-9B44-AFC94BB1DA6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B5FA16F8-D425-4550-981F-A9D8FF321C7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" y="-23813"/>
            <a:ext cx="13439422" cy="755967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xmlns="" id="{655CC774-6938-45AF-9B43-1C1167BAF10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77968" y="170079"/>
            <a:ext cx="5856790" cy="1262063"/>
          </a:xfrm>
        </p:spPr>
        <p:txBody>
          <a:bodyPr/>
          <a:lstStyle/>
          <a:p>
            <a:pPr lvl="0" algn="l"/>
            <a:r>
              <a:rPr lang="pl-PL" b="1" dirty="0">
                <a:solidFill>
                  <a:srgbClr val="808080"/>
                </a:solidFill>
              </a:rPr>
              <a:t>KONTAKT FIT6 DG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4CB98098-3E66-462E-9309-82EDC0F880B8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77968" y="1298574"/>
            <a:ext cx="12095163" cy="4384675"/>
          </a:xfrm>
        </p:spPr>
        <p:txBody>
          <a:bodyPr/>
          <a:lstStyle/>
          <a:p>
            <a:pPr marL="0" lvl="0" indent="0">
              <a:buNone/>
            </a:pPr>
            <a:r>
              <a:rPr lang="pl-PL" b="1" dirty="0"/>
              <a:t>Dołącz do nas na </a:t>
            </a:r>
            <a:r>
              <a:rPr lang="pl-PL" b="1" dirty="0" err="1"/>
              <a:t>Fb</a:t>
            </a:r>
            <a:r>
              <a:rPr lang="pl-PL" b="1" dirty="0"/>
              <a:t> i </a:t>
            </a:r>
            <a:r>
              <a:rPr lang="pl-PL" b="1" dirty="0" err="1"/>
              <a:t>Instragramie</a:t>
            </a:r>
            <a:endParaRPr lang="pl-PL" b="1" dirty="0"/>
          </a:p>
          <a:p>
            <a:pPr lvl="0">
              <a:lnSpc>
                <a:spcPct val="150000"/>
              </a:lnSpc>
            </a:pPr>
            <a:r>
              <a:rPr lang="pl-PL" sz="2800" dirty="0"/>
              <a:t>FB: @fit6.fit6</a:t>
            </a:r>
          </a:p>
          <a:p>
            <a:pPr lvl="0">
              <a:lnSpc>
                <a:spcPct val="150000"/>
              </a:lnSpc>
            </a:pPr>
            <a:r>
              <a:rPr lang="pl-PL" sz="2800" dirty="0"/>
              <a:t>Instagram: Fit6_Fit6</a:t>
            </a:r>
          </a:p>
          <a:p>
            <a:pPr lvl="0">
              <a:lnSpc>
                <a:spcPct val="150000"/>
              </a:lnSpc>
            </a:pPr>
            <a:r>
              <a:rPr lang="pl-PL" sz="2800" dirty="0"/>
              <a:t>mail: fit6dg@gmail.com</a:t>
            </a:r>
          </a:p>
          <a:p>
            <a:pPr lvl="0"/>
            <a:endParaRPr lang="pl-PL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B77A0E3B-C983-4395-A59D-16BF41853E9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lum/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75909" y="2025782"/>
            <a:ext cx="4611303" cy="48306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A4BB9310-038C-47CF-BD1B-170725D43160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  <p:pic>
        <p:nvPicPr>
          <p:cNvPr id="8" name="Picture 3" descr="C:\Users\Robert\Desktop\Logo DG bez tła kolor.png">
            <a:extLst>
              <a:ext uri="{FF2B5EF4-FFF2-40B4-BE49-F238E27FC236}">
                <a16:creationId xmlns:a16="http://schemas.microsoft.com/office/drawing/2014/main" xmlns="" id="{C66D8FF3-FA0A-48DA-BA17-669F4CE434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540566" y="3630310"/>
            <a:ext cx="2110180" cy="169562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7460725" y="3205241"/>
            <a:ext cx="5397533" cy="2309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pl-PL" sz="2058" dirty="0">
                <a:solidFill>
                  <a:prstClr val="black"/>
                </a:solidFill>
              </a:rPr>
              <a:t>O programie</a:t>
            </a: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sz="2058" dirty="0" err="1">
                <a:solidFill>
                  <a:prstClr val="black"/>
                </a:solidFill>
                <a:latin typeface="Calibri"/>
              </a:rPr>
              <a:t>Produkty</a:t>
            </a:r>
            <a:endParaRPr lang="pl-PL" sz="2058" dirty="0">
              <a:solidFill>
                <a:prstClr val="black"/>
              </a:solidFill>
              <a:latin typeface="Calibri"/>
            </a:endParaRP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sz="2058" dirty="0" err="1">
                <a:solidFill>
                  <a:prstClr val="black"/>
                </a:solidFill>
                <a:latin typeface="Calibri"/>
              </a:rPr>
              <a:t>Przepisy</a:t>
            </a:r>
            <a:r>
              <a:rPr lang="en-GB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sz="2058" dirty="0" err="1">
                <a:solidFill>
                  <a:prstClr val="black"/>
                </a:solidFill>
                <a:latin typeface="Calibri"/>
              </a:rPr>
              <a:t>ku</a:t>
            </a:r>
            <a:r>
              <a:rPr lang="pl-PL" sz="2058" dirty="0" err="1">
                <a:solidFill>
                  <a:prstClr val="black"/>
                </a:solidFill>
                <a:latin typeface="Calibri"/>
              </a:rPr>
              <a:t>linarne</a:t>
            </a:r>
            <a:endParaRPr lang="pl-PL" sz="2058" dirty="0">
              <a:solidFill>
                <a:prstClr val="black"/>
              </a:solidFill>
              <a:latin typeface="Calibri"/>
            </a:endParaRP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sz="2058" dirty="0">
                <a:solidFill>
                  <a:prstClr val="black"/>
                </a:solidFill>
                <a:latin typeface="Calibri"/>
              </a:rPr>
              <a:t>Blog</a:t>
            </a:r>
            <a:endParaRPr lang="pl-PL" sz="2058" dirty="0">
              <a:solidFill>
                <a:prstClr val="black"/>
              </a:solidFill>
              <a:latin typeface="Calibri"/>
            </a:endParaRP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Wyzwania</a:t>
            </a: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Do pobrania </a:t>
            </a: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Najczęściej zadawane pytania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7460725" y="2420553"/>
            <a:ext cx="5185865" cy="5900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en-GB" sz="3234" b="1" dirty="0" err="1">
                <a:solidFill>
                  <a:srgbClr val="4BACC6">
                    <a:lumMod val="75000"/>
                  </a:srgbClr>
                </a:solidFill>
                <a:latin typeface="Calibri"/>
              </a:rPr>
              <a:t>Strona</a:t>
            </a:r>
            <a:r>
              <a:rPr lang="en-GB" sz="3234" b="1" dirty="0">
                <a:solidFill>
                  <a:srgbClr val="4BACC6">
                    <a:lumMod val="75000"/>
                  </a:srgbClr>
                </a:solidFill>
                <a:latin typeface="Calibri"/>
              </a:rPr>
              <a:t> </a:t>
            </a:r>
            <a:r>
              <a:rPr lang="en-GB" sz="3234" b="1" dirty="0" err="1">
                <a:solidFill>
                  <a:srgbClr val="4BACC6">
                    <a:lumMod val="75000"/>
                  </a:srgbClr>
                </a:solidFill>
                <a:latin typeface="Calibri"/>
              </a:rPr>
              <a:t>internetowa</a:t>
            </a:r>
            <a:endParaRPr lang="pl-PL" sz="3234" dirty="0">
              <a:solidFill>
                <a:srgbClr val="4BACC6">
                  <a:lumMod val="75000"/>
                </a:srgbClr>
              </a:solidFill>
              <a:latin typeface="Calibri"/>
            </a:endParaRPr>
          </a:p>
        </p:txBody>
      </p:sp>
      <p:sp>
        <p:nvSpPr>
          <p:cNvPr id="4" name="pole tekstowe 3">
            <a:extLst>
              <a:ext uri="{FF2B5EF4-FFF2-40B4-BE49-F238E27FC236}">
                <a16:creationId xmlns:a16="http://schemas.microsoft.com/office/drawing/2014/main" xmlns="" id="{1899970F-7CE2-4615-9E2C-1260A238EF2B}"/>
              </a:ext>
            </a:extLst>
          </p:cNvPr>
          <p:cNvSpPr txBox="1"/>
          <p:nvPr/>
        </p:nvSpPr>
        <p:spPr>
          <a:xfrm>
            <a:off x="6719887" y="5640483"/>
            <a:ext cx="6719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43985"/>
            <a:r>
              <a:rPr lang="en-GB" sz="2800" b="1" dirty="0">
                <a:solidFill>
                  <a:srgbClr val="31859C"/>
                </a:solidFill>
                <a:latin typeface="Calibri"/>
              </a:rPr>
              <a:t>pl.fmworld.com/fit6/</a:t>
            </a:r>
            <a:endParaRPr lang="pl-PL" sz="2800" b="1" dirty="0">
              <a:solidFill>
                <a:srgbClr val="31859C"/>
              </a:solidFill>
              <a:latin typeface="Calibri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036A2D62-8D23-44D5-B5CF-0C68C6D7A89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40618" y="477273"/>
            <a:ext cx="2043998" cy="92909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le tekstowe 8"/>
          <p:cNvSpPr txBox="1"/>
          <p:nvPr/>
        </p:nvSpPr>
        <p:spPr>
          <a:xfrm>
            <a:off x="7989895" y="5457443"/>
            <a:ext cx="5397533" cy="725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Moja aktywność, ćwiczenia, statystyki</a:t>
            </a:r>
          </a:p>
          <a:p>
            <a:pPr defTabSz="1343985">
              <a:buFont typeface="Wingdings" pitchFamily="2" charset="2"/>
              <a:buChar char="§"/>
            </a:pPr>
            <a:r>
              <a:rPr lang="pl-PL" sz="2058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GB" sz="2058" dirty="0" err="1">
                <a:solidFill>
                  <a:prstClr val="black"/>
                </a:solidFill>
                <a:latin typeface="Calibri"/>
              </a:rPr>
              <a:t>Pr</a:t>
            </a:r>
            <a:r>
              <a:rPr lang="pl-PL" sz="2058" dirty="0" err="1">
                <a:solidFill>
                  <a:prstClr val="black"/>
                </a:solidFill>
                <a:latin typeface="Calibri"/>
              </a:rPr>
              <a:t>zypomnienia</a:t>
            </a:r>
            <a:r>
              <a:rPr lang="pl-PL" sz="2058" dirty="0">
                <a:solidFill>
                  <a:prstClr val="black"/>
                </a:solidFill>
                <a:latin typeface="Calibri"/>
              </a:rPr>
              <a:t>, posiłki, osiągnięcia 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7989895" y="4730637"/>
            <a:ext cx="5185865" cy="6352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43985"/>
            <a:r>
              <a:rPr lang="en-GB" sz="3528" b="1" dirty="0" err="1">
                <a:solidFill>
                  <a:srgbClr val="4BACC6">
                    <a:lumMod val="75000"/>
                  </a:srgbClr>
                </a:solidFill>
                <a:latin typeface="Calibri"/>
              </a:rPr>
              <a:t>Aplikacja</a:t>
            </a:r>
            <a:r>
              <a:rPr lang="en-GB" sz="3528" b="1" dirty="0">
                <a:solidFill>
                  <a:srgbClr val="4BACC6">
                    <a:lumMod val="75000"/>
                  </a:srgbClr>
                </a:solidFill>
                <a:latin typeface="Calibri"/>
              </a:rPr>
              <a:t> </a:t>
            </a:r>
            <a:r>
              <a:rPr lang="en-GB" sz="3528" b="1" dirty="0" err="1">
                <a:solidFill>
                  <a:srgbClr val="4BACC6">
                    <a:lumMod val="75000"/>
                  </a:srgbClr>
                </a:solidFill>
                <a:latin typeface="Calibri"/>
              </a:rPr>
              <a:t>mobilna</a:t>
            </a:r>
            <a:endParaRPr lang="pl-PL" sz="3234" dirty="0">
              <a:solidFill>
                <a:srgbClr val="4BACC6">
                  <a:lumMod val="75000"/>
                </a:srgb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6E1ED77A-32B3-4A0C-B1DD-BDDD33F87D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" y="0"/>
            <a:ext cx="13439422" cy="755967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754C6E1-5019-4155-ABC3-025F1381C81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xmlns="" id="{FFB77D06-9198-4295-9581-01BE084DE67F}"/>
              </a:ext>
            </a:extLst>
          </p:cNvPr>
          <p:cNvSpPr txBox="1">
            <a:spLocks/>
          </p:cNvSpPr>
          <p:nvPr/>
        </p:nvSpPr>
        <p:spPr>
          <a:xfrm>
            <a:off x="-535905" y="440747"/>
            <a:ext cx="9239241" cy="1358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5000" b="1">
                <a:solidFill>
                  <a:srgbClr val="808080"/>
                </a:solidFill>
              </a:rPr>
              <a:t>Co otrzymujesz w FIT6 ? </a:t>
            </a:r>
            <a:endParaRPr lang="pl-PL" sz="5000" b="1" dirty="0">
              <a:solidFill>
                <a:srgbClr val="808080"/>
              </a:solidFill>
            </a:endParaRP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4ADF120C-9369-4C3F-80E5-D34F20C56D2D}"/>
              </a:ext>
            </a:extLst>
          </p:cNvPr>
          <p:cNvSpPr/>
          <p:nvPr/>
        </p:nvSpPr>
        <p:spPr>
          <a:xfrm>
            <a:off x="1064346" y="1799045"/>
            <a:ext cx="8900535" cy="52498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Korzyści FIT 6: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Utrata wagi oraz centymetrów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Lepsze samopoczucie i samoocena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Więcej energii życiowej 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Lepszy i bardziej wydajny sen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Praca nad zdrowymi nawykami żywieniowymi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Dbałość o zdrowie – przedłużenie sobie życia</a:t>
            </a:r>
          </a:p>
          <a:p>
            <a:pPr marL="342900" indent="-342900">
              <a:lnSpc>
                <a:spcPct val="115000"/>
              </a:lnSpc>
              <a:buFont typeface="Symbol" panose="05050102010706020507" pitchFamily="18" charset="2"/>
              <a:buChar char=""/>
            </a:pPr>
            <a:r>
              <a:rPr lang="pl-PL" sz="2000" dirty="0"/>
              <a:t>Zmniejszenie prawdopodobieństwa wystąpienia różnych chorób. </a:t>
            </a:r>
            <a:endParaRPr lang="pl-PL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Wyrównanie </a:t>
            </a:r>
            <a:r>
              <a:rPr lang="pl-PL" sz="20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</a:t>
            </a: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organizmu – wyciszenie stanów zapalnych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Rozbudzenie metabolizmu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Lepsza, równiejsza skóra</a:t>
            </a: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Mniej widoczny cellulit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Symbol" panose="05050102010706020507" pitchFamily="18" charset="2"/>
              <a:buChar char=""/>
            </a:pPr>
            <a:r>
              <a:rPr lang="pl-PL" sz="20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Wzór dla partnera/ dzieci/ znajomych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pl-PL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321100494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6E1ED77A-32B3-4A0C-B1DD-BDDD33F87D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754C6E1-5019-4155-ABC3-025F1381C81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xmlns="" id="{FFB77D06-9198-4295-9581-01BE084DE67F}"/>
              </a:ext>
            </a:extLst>
          </p:cNvPr>
          <p:cNvSpPr txBox="1">
            <a:spLocks/>
          </p:cNvSpPr>
          <p:nvPr/>
        </p:nvSpPr>
        <p:spPr>
          <a:xfrm>
            <a:off x="-535905" y="440747"/>
            <a:ext cx="9239241" cy="1358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5000" b="1" dirty="0">
                <a:solidFill>
                  <a:srgbClr val="808080"/>
                </a:solidFill>
              </a:rPr>
              <a:t>W cenie FIT6 otrzymujesz: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4ADF120C-9369-4C3F-80E5-D34F20C56D2D}"/>
              </a:ext>
            </a:extLst>
          </p:cNvPr>
          <p:cNvSpPr/>
          <p:nvPr/>
        </p:nvSpPr>
        <p:spPr>
          <a:xfrm>
            <a:off x="617537" y="1404190"/>
            <a:ext cx="9239241" cy="5293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Kompleksowy program działania na 1 miesiąc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Suplementy dobrane do danego etapu diety na  1 miesiąc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Wskazówki żywieniowe – wykaz produktów dozwolonych, zasady działania, przykładowy jadłospis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Opiekę dietetyka klinicznego i stały z nim kontakt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Dostęp do aplikacji NUTRICODE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Przepisy i ciekawostki na blogu FIT6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Cykliczne szkolenia online z dietetykiem – Klaudią Niemirą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pl-PL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7638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ymbol zastępczy tekstu 2">
            <a:extLst>
              <a:ext uri="{FF2B5EF4-FFF2-40B4-BE49-F238E27FC236}">
                <a16:creationId xmlns:a16="http://schemas.microsoft.com/office/drawing/2014/main" xmlns="" id="{FFB77D06-9198-4295-9581-01BE084DE67F}"/>
              </a:ext>
            </a:extLst>
          </p:cNvPr>
          <p:cNvSpPr txBox="1">
            <a:spLocks/>
          </p:cNvSpPr>
          <p:nvPr/>
        </p:nvSpPr>
        <p:spPr>
          <a:xfrm>
            <a:off x="0" y="600939"/>
            <a:ext cx="9239241" cy="13582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51986" indent="-251986" algn="l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Char char="•"/>
              <a:defRPr sz="308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595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pl-PL" sz="5000" b="1" dirty="0">
                <a:solidFill>
                  <a:srgbClr val="808080"/>
                </a:solidFill>
              </a:rPr>
              <a:t>Dodatkowo od DG otrzymujesz: 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xmlns="" id="{4ADF120C-9369-4C3F-80E5-D34F20C56D2D}"/>
              </a:ext>
            </a:extLst>
          </p:cNvPr>
          <p:cNvSpPr/>
          <p:nvPr/>
        </p:nvSpPr>
        <p:spPr>
          <a:xfrm>
            <a:off x="507432" y="1560053"/>
            <a:ext cx="9239241" cy="33590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pl-PL" sz="2400" dirty="0"/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Cykliczne szkolenia połączone z wykładami </a:t>
            </a:r>
            <a:r>
              <a:rPr lang="pl-PL" sz="2400" dirty="0" err="1"/>
              <a:t>nt</a:t>
            </a:r>
            <a:r>
              <a:rPr lang="pl-PL" sz="2400" dirty="0"/>
              <a:t> zdrowego życia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Spotkania „face to face” – wzajemne wsparcie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Dostęp do grupy online – wzajemne wsparcie</a:t>
            </a:r>
          </a:p>
          <a:p>
            <a:pPr marL="285750" lvl="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pl-PL" sz="2400" dirty="0"/>
              <a:t>Wsparcie Twojego lidera</a:t>
            </a:r>
          </a:p>
          <a:p>
            <a:pPr marL="342900" indent="-342900">
              <a:lnSpc>
                <a:spcPct val="150000"/>
              </a:lnSpc>
              <a:spcAft>
                <a:spcPts val="1000"/>
              </a:spcAft>
              <a:buFont typeface="Arial" panose="020B0604020202020204" pitchFamily="34" charset="0"/>
              <a:buChar char="•"/>
            </a:pPr>
            <a:endParaRPr lang="pl-PL" sz="2400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xmlns="" id="{45811FD2-082B-4175-8472-D4308E18BAD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847609"/>
            <a:ext cx="13439775" cy="712066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xmlns="" id="{D32C853E-A96F-4FC4-805F-5201D999F57E}"/>
              </a:ext>
            </a:extLst>
          </p:cNvPr>
          <p:cNvSpPr/>
          <p:nvPr/>
        </p:nvSpPr>
        <p:spPr>
          <a:xfrm>
            <a:off x="8703336" y="3253076"/>
            <a:ext cx="387157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l-PL" sz="3200" b="1" dirty="0">
                <a:solidFill>
                  <a:srgbClr val="42B0A3"/>
                </a:solidFill>
              </a:rPr>
              <a:t>Cena 299 PLN </a:t>
            </a:r>
            <a:r>
              <a:rPr lang="pl-PL" sz="2800" b="1" dirty="0">
                <a:solidFill>
                  <a:srgbClr val="42B0A3"/>
                </a:solidFill>
              </a:rPr>
              <a:t>/miesiąc</a:t>
            </a:r>
            <a:endParaRPr lang="pl-PL" sz="2800" dirty="0">
              <a:solidFill>
                <a:srgbClr val="42B0A3"/>
              </a:solidFill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xmlns="" id="{D7404657-C776-498E-8687-131C6DAF676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703336" y="4172381"/>
            <a:ext cx="4218798" cy="2420322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xmlns="" id="{F74EE9F1-FA86-4638-A7AE-76C28A88FE6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39122" y="431920"/>
            <a:ext cx="2339766" cy="1691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1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68DF34B3-84C7-4AB5-81A5-18B887548A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847609"/>
            <a:ext cx="13439775" cy="71206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903D752A-0644-4580-8169-34DA58943F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4D0A2C33-084E-4A44-AE91-3F00225010EE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9886" y="1"/>
            <a:ext cx="6835636" cy="6847608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F60C3D0E-937E-4456-AFD2-6C018A1AD8A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280291" y="0"/>
            <a:ext cx="7000177" cy="6847609"/>
          </a:xfrm>
          <a:prstGeom prst="rect">
            <a:avLst/>
          </a:prstGeom>
        </p:spPr>
      </p:pic>
      <p:pic>
        <p:nvPicPr>
          <p:cNvPr id="2" name="Obraz 1">
            <a:extLst>
              <a:ext uri="{FF2B5EF4-FFF2-40B4-BE49-F238E27FC236}">
                <a16:creationId xmlns:a16="http://schemas.microsoft.com/office/drawing/2014/main" xmlns="" id="{028A8B40-43D6-4E81-8DE7-3B631A120AF0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111" y="2054526"/>
            <a:ext cx="4919898" cy="480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797264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6E1ED77A-32B3-4A0C-B1DD-BDDD33F87DE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2" cy="7559675"/>
          </a:xfrm>
          <a:prstGeom prst="rect">
            <a:avLst/>
          </a:prstGeom>
        </p:spPr>
      </p:pic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3716706D-591E-4FA8-829C-8E4635AA7350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066068" y="1426465"/>
            <a:ext cx="9981387" cy="4384675"/>
          </a:xfrm>
        </p:spPr>
        <p:txBody>
          <a:bodyPr/>
          <a:lstStyle/>
          <a:p>
            <a:pPr lvl="0" algn="ctr"/>
            <a:endParaRPr lang="pl-PL" sz="6600" b="1" dirty="0">
              <a:solidFill>
                <a:srgbClr val="808080"/>
              </a:solidFill>
            </a:endParaRPr>
          </a:p>
          <a:p>
            <a:pPr marL="0" lvl="0" indent="0" algn="ctr">
              <a:buNone/>
            </a:pPr>
            <a:r>
              <a:rPr lang="pl-PL" sz="6600" b="1" dirty="0">
                <a:solidFill>
                  <a:srgbClr val="808080"/>
                </a:solidFill>
              </a:rPr>
              <a:t>POWODZENIA W REALIZACJI CELÓW Z FIT6:D </a:t>
            </a: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9754C6E1-5019-4155-ABC3-025F1381C81F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656395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e tekstowe 9"/>
          <p:cNvSpPr txBox="1"/>
          <p:nvPr/>
        </p:nvSpPr>
        <p:spPr>
          <a:xfrm>
            <a:off x="-31376" y="5560643"/>
            <a:ext cx="13439422" cy="4542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343985"/>
            <a:r>
              <a:rPr lang="en-GB" sz="2352" dirty="0">
                <a:solidFill>
                  <a:prstClr val="white"/>
                </a:solidFill>
                <a:latin typeface="Calibri"/>
              </a:rPr>
              <a:t>pl.fmworld.com/fit6/</a:t>
            </a:r>
            <a:endParaRPr lang="pl-PL" sz="2352" dirty="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xmlns="" id="{1A9DBA1E-B018-440F-9070-90930AD2F19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802252"/>
            <a:ext cx="13408046" cy="470292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08931F8A-18FA-40F3-B01B-5DAFE53F7C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6000"/>
                    </a14:imgEffect>
                    <a14:imgEffect>
                      <a14:brightnessContrast bright="7000" contrast="1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2809" y="3306762"/>
            <a:ext cx="4074501" cy="1878997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5CAF3FB2-4562-425E-A5F2-D2E0890AE15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6062279" y="2423824"/>
            <a:ext cx="9679897" cy="1485900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pl-PL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Maciej </a:t>
            </a:r>
          </a:p>
          <a:p>
            <a:pPr marL="0" lvl="0" indent="0" algn="ctr">
              <a:buNone/>
            </a:pPr>
            <a:r>
              <a:rPr lang="pl-PL" sz="4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2 tygodnie – 5kg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68DF34B3-84C7-4AB5-81A5-18B887548A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847609"/>
            <a:ext cx="13439775" cy="712066"/>
          </a:xfrm>
          <a:prstGeom prst="rect">
            <a:avLst/>
          </a:prstGeom>
        </p:spPr>
      </p:pic>
      <p:pic>
        <p:nvPicPr>
          <p:cNvPr id="1026" name="Picture 2" descr="https://scontent.fwaw7-1.fna.fbcdn.net/v/t1.15752-9/39869158_2071855029515569_2000275933147168768_n.jpg?_nc_cat=0&amp;oh=b45d09704e6bc2e514b1a9e7c865b313&amp;oe=5BF7293D">
            <a:extLst>
              <a:ext uri="{FF2B5EF4-FFF2-40B4-BE49-F238E27FC236}">
                <a16:creationId xmlns:a16="http://schemas.microsoft.com/office/drawing/2014/main" xmlns="" id="{F090A18B-0DA3-46C3-B93E-7288DE88FB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07256" y="202208"/>
            <a:ext cx="4496501" cy="6571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934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7CBE7D12-C6B4-4F53-8193-913144F342E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36060" y="137162"/>
            <a:ext cx="9167654" cy="72853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346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xmlns="" id="{01B47B63-3CA8-4964-9849-54816DA520A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" y="0"/>
            <a:ext cx="13439423" cy="755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12997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5CAF3FB2-4562-425E-A5F2-D2E0890AE157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2183605" y="2369416"/>
            <a:ext cx="9072562" cy="4384675"/>
          </a:xfrm>
        </p:spPr>
        <p:txBody>
          <a:bodyPr/>
          <a:lstStyle/>
          <a:p>
            <a:pPr marL="0" lvl="0" indent="0" algn="ctr">
              <a:buNone/>
            </a:pPr>
            <a:r>
              <a:rPr lang="pl-PL" sz="6600" b="1" dirty="0">
                <a:solidFill>
                  <a:srgbClr val="808080"/>
                </a:solidFill>
              </a:rPr>
              <a:t>PROGRAM FIT6</a:t>
            </a:r>
          </a:p>
          <a:p>
            <a:pPr marL="0" lvl="0" indent="0" algn="ctr">
              <a:buNone/>
            </a:pPr>
            <a:r>
              <a:rPr lang="pl-PL" sz="6600" b="1" dirty="0">
                <a:solidFill>
                  <a:srgbClr val="808080"/>
                </a:solidFill>
              </a:rPr>
              <a:t>DOŁĄCZ JUŻ DZIŚ!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68DF34B3-84C7-4AB5-81A5-18B887548A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6847609"/>
            <a:ext cx="13439775" cy="712066"/>
          </a:xfrm>
          <a:prstGeom prst="rect">
            <a:avLst/>
          </a:prstGeom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xmlns="" id="{903D752A-0644-4580-8169-34DA58943F60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46673" y="280555"/>
            <a:ext cx="3693101" cy="167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647034"/>
      </p:ext>
    </p:extLst>
  </p:cSld>
  <p:clrMapOvr>
    <a:masterClrMapping/>
  </p:clrMapOvr>
</p:sld>
</file>

<file path=ppt/theme/theme1.xml><?xml version="1.0" encoding="utf-8"?>
<a:theme xmlns:a="http://schemas.openxmlformats.org/drawingml/2006/main" name="Domyślnie">
  <a:themeElements>
    <a:clrScheme name="Motyw pakietu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2345</TotalTime>
  <Words>1681</Words>
  <Application>Microsoft Office PowerPoint</Application>
  <PresentationFormat>Niestandardowy</PresentationFormat>
  <Paragraphs>313</Paragraphs>
  <Slides>51</Slides>
  <Notes>37</Notes>
  <HiddenSlides>0</HiddenSlides>
  <MMClips>0</MMClips>
  <ScaleCrop>false</ScaleCrop>
  <HeadingPairs>
    <vt:vector size="4" baseType="variant">
      <vt:variant>
        <vt:lpstr>Motyw</vt:lpstr>
      </vt:variant>
      <vt:variant>
        <vt:i4>2</vt:i4>
      </vt:variant>
      <vt:variant>
        <vt:lpstr>Tytuły slajdów</vt:lpstr>
      </vt:variant>
      <vt:variant>
        <vt:i4>51</vt:i4>
      </vt:variant>
    </vt:vector>
  </HeadingPairs>
  <TitlesOfParts>
    <vt:vector size="53" baseType="lpstr">
      <vt:lpstr>Domyślnie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Jak działa  program FIT6?</vt:lpstr>
      <vt:lpstr>6 KROKÓW DO IDEALNEJ SYLWETKI</vt:lpstr>
      <vt:lpstr>6 KROKÓW DO IDEALNEJ SYLWETKI</vt:lpstr>
      <vt:lpstr>ETAP 1 PRZECIWDZIAŁANIE ZAPALENIOM</vt:lpstr>
      <vt:lpstr>ETAP 2-5  UTRATA WAGI</vt:lpstr>
      <vt:lpstr>ETAP 6 TONIFIKACJA</vt:lpstr>
      <vt:lpstr>Prezentacja programu PowerPoint</vt:lpstr>
      <vt:lpstr>ZMIEŃ NAWYKI</vt:lpstr>
      <vt:lpstr>OPIEKA DIETETYKA</vt:lpstr>
      <vt:lpstr>Program nie jest wskazany dla: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10 KROKÓW DO SUKCESU</vt:lpstr>
      <vt:lpstr>Prezentacja programu PowerPoint</vt:lpstr>
      <vt:lpstr>10 KROKÓW DO SUKCESU</vt:lpstr>
      <vt:lpstr>10 KROKÓW DO SUKCESU</vt:lpstr>
      <vt:lpstr>10 KROKÓW DO SUKCESU</vt:lpstr>
      <vt:lpstr>10 KROKÓW DO SUKCESU</vt:lpstr>
      <vt:lpstr>10 KROKÓW DO SUKCESU</vt:lpstr>
      <vt:lpstr>10 KROKÓW DO SUKCESU</vt:lpstr>
      <vt:lpstr>10 KROKÓW DO SUKCESU</vt:lpstr>
      <vt:lpstr>10 KROKÓW DO SUKCESU</vt:lpstr>
      <vt:lpstr>10 KROKÓW DO SUKCESU</vt:lpstr>
      <vt:lpstr>KONTAKT FIT6 DG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Robert Pieciułko</dc:creator>
  <cp:lastModifiedBy>Ela</cp:lastModifiedBy>
  <cp:revision>82</cp:revision>
  <dcterms:created xsi:type="dcterms:W3CDTF">2018-08-20T18:30:00Z</dcterms:created>
  <dcterms:modified xsi:type="dcterms:W3CDTF">2019-03-28T22:57:22Z</dcterms:modified>
</cp:coreProperties>
</file>